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mp4" ContentType="video/mp4"/>
  <Default Extension="emf" ContentType="image/x-emf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3" r:id="rId1"/>
    <p:sldMasterId id="2147483660" r:id="rId2"/>
  </p:sldMasterIdLst>
  <p:notesMasterIdLst>
    <p:notesMasterId r:id="rId18"/>
  </p:notesMasterIdLst>
  <p:sldIdLst>
    <p:sldId id="256" r:id="rId3"/>
    <p:sldId id="291" r:id="rId4"/>
    <p:sldId id="325" r:id="rId5"/>
    <p:sldId id="326" r:id="rId6"/>
    <p:sldId id="335" r:id="rId7"/>
    <p:sldId id="333" r:id="rId8"/>
    <p:sldId id="327" r:id="rId9"/>
    <p:sldId id="324" r:id="rId10"/>
    <p:sldId id="323" r:id="rId11"/>
    <p:sldId id="328" r:id="rId12"/>
    <p:sldId id="334" r:id="rId13"/>
    <p:sldId id="329" r:id="rId14"/>
    <p:sldId id="331" r:id="rId15"/>
    <p:sldId id="330" r:id="rId16"/>
    <p:sldId id="332" r:id="rId17"/>
  </p:sldIdLst>
  <p:sldSz cx="9906000" cy="6858000" type="A4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0F0"/>
    <a:srgbClr val="ACA6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836" autoAdjust="0"/>
    <p:restoredTop sz="83853" autoAdjust="0"/>
  </p:normalViewPr>
  <p:slideViewPr>
    <p:cSldViewPr snapToGrid="0" snapToObjects="1">
      <p:cViewPr varScale="1">
        <p:scale>
          <a:sx n="100" d="100"/>
          <a:sy n="100" d="100"/>
        </p:scale>
        <p:origin x="160" y="312"/>
      </p:cViewPr>
      <p:guideLst/>
    </p:cSldViewPr>
  </p:slideViewPr>
  <p:outlineViewPr>
    <p:cViewPr>
      <p:scale>
        <a:sx n="33" d="100"/>
        <a:sy n="33" d="100"/>
      </p:scale>
      <p:origin x="0" y="-4818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15141C-6B3B-344E-9117-F45A6E5B3952}" type="datetimeFigureOut">
              <a:rPr lang="en-GB" smtClean="0"/>
              <a:t>30/06/2016</a:t>
            </a:fld>
            <a:endParaRPr lang="en-GB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 smtClean="0"/>
              <a:t>Klik om de tekststijl van het model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GB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86DD39-0D9B-3840-A45C-CF09D49BB652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82188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86DD39-0D9B-3840-A45C-CF09D49BB652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22457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86DD39-0D9B-3840-A45C-CF09D49BB652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75936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Jan I have added VALUE as the most important aspect for me…..many are too internally focused thinking it is all about code, deployment, continuous delivery…..all these other aspects</a:t>
            </a:r>
            <a:r>
              <a:rPr lang="en-US" baseline="0" dirty="0" smtClean="0"/>
              <a:t> are tools (</a:t>
            </a:r>
            <a:r>
              <a:rPr lang="en-US" baseline="0" dirty="0" err="1" smtClean="0"/>
              <a:t>e.g</a:t>
            </a:r>
            <a:r>
              <a:rPr lang="en-US" baseline="0" dirty="0" smtClean="0"/>
              <a:t> Kanban, </a:t>
            </a:r>
            <a:r>
              <a:rPr lang="en-US" baseline="0" dirty="0" err="1" smtClean="0"/>
              <a:t>wip</a:t>
            </a:r>
            <a:r>
              <a:rPr lang="en-US" baseline="0" dirty="0" smtClean="0"/>
              <a:t>)….the ultimate goal is to deliver business value…..actually it should be called bus-dev-ops….in the simulation we can also INCLUDE the business and team success depends upon delivering agreed value to the business,</a:t>
            </a:r>
          </a:p>
          <a:p>
            <a:r>
              <a:rPr lang="en-US" baseline="0" dirty="0" smtClean="0"/>
              <a:t>…If you want YOUR business to buy-in to DevOps you must demonstrate the value it gives them.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86DD39-0D9B-3840-A45C-CF09D49BB652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99758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273050" y="1973580"/>
            <a:ext cx="5053330" cy="3258503"/>
          </a:xfrm>
        </p:spPr>
        <p:txBody>
          <a:bodyPr lIns="0" tIns="0" rIns="0" bIns="0" anchor="b"/>
          <a:lstStyle>
            <a:lvl1pPr algn="l">
              <a:defRPr sz="6000" baseline="0">
                <a:latin typeface="Arvo" panose="02000000000000000000" pitchFamily="2" charset="0"/>
                <a:ea typeface="Arvo" panose="02000000000000000000" pitchFamily="2" charset="0"/>
              </a:defRPr>
            </a:lvl1pPr>
          </a:lstStyle>
          <a:p>
            <a:r>
              <a:rPr lang="nl-NL" dirty="0" smtClean="0"/>
              <a:t>Klik om de </a:t>
            </a:r>
            <a:br>
              <a:rPr lang="nl-NL" dirty="0" smtClean="0"/>
            </a:br>
            <a:r>
              <a:rPr lang="nl-NL" dirty="0" smtClean="0"/>
              <a:t>stijl te bewerken</a:t>
            </a:r>
            <a:endParaRPr lang="nl-NL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273050" y="5417820"/>
            <a:ext cx="6615430" cy="762000"/>
          </a:xfrm>
        </p:spPr>
        <p:txBody>
          <a:bodyPr lIns="0" tIns="0" rIns="0" bIns="0"/>
          <a:lstStyle>
            <a:lvl1pPr marL="0" indent="0" algn="l">
              <a:buNone/>
              <a:defRPr sz="2400">
                <a:solidFill>
                  <a:srgbClr val="00B0F0"/>
                </a:solidFill>
                <a:latin typeface="Arvo" panose="02000000000000000000" pitchFamily="2" charset="0"/>
                <a:ea typeface="Arvo" panose="020000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dirty="0" smtClean="0"/>
              <a:t>Klik om de ondertitelstijl van het model te bewerken</a:t>
            </a:r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73050" y="6295390"/>
            <a:ext cx="3343275" cy="365125"/>
          </a:xfrm>
        </p:spPr>
        <p:txBody>
          <a:bodyPr lIns="0" tIns="0" rIns="0" bIns="0" anchor="b" anchorCtr="0"/>
          <a:lstStyle>
            <a:lvl1pPr algn="l">
              <a:defRPr>
                <a:solidFill>
                  <a:schemeClr val="tx1"/>
                </a:solidFill>
                <a:latin typeface="Myriad Pro" panose="020B0503030403020204" pitchFamily="34" charset="0"/>
              </a:defRPr>
            </a:lvl1pPr>
          </a:lstStyle>
          <a:p>
            <a:r>
              <a:rPr lang="nl-NL" dirty="0" smtClean="0"/>
              <a:t>© </a:t>
            </a:r>
            <a:r>
              <a:rPr lang="nl-NL" dirty="0" err="1" smtClean="0"/>
              <a:t>GamingWorks</a:t>
            </a:r>
            <a:endParaRPr lang="nl-NL" dirty="0" smtClean="0"/>
          </a:p>
        </p:txBody>
      </p:sp>
      <p:sp>
        <p:nvSpPr>
          <p:cNvPr id="9" name="Tijdelijke aanduiding voor voettekst 4"/>
          <p:cNvSpPr txBox="1">
            <a:spLocks/>
          </p:cNvSpPr>
          <p:nvPr userDrawn="1"/>
        </p:nvSpPr>
        <p:spPr>
          <a:xfrm>
            <a:off x="6289675" y="6312853"/>
            <a:ext cx="3343275" cy="36512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nl-NL"/>
            </a:defPPr>
            <a:lvl1pPr marL="0" algn="l" defTabSz="914400" rtl="0" eaLnBrk="1" latinLnBrk="0" hangingPunct="1">
              <a:defRPr sz="1200" kern="1200">
                <a:solidFill>
                  <a:schemeClr val="tx1"/>
                </a:solidFill>
                <a:latin typeface="Myriad Pro" panose="020B0503030403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nl-NL" dirty="0" smtClean="0"/>
              <a:t>Version 1.0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336502455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dt="0"/>
  <p:extLst mod="1">
    <p:ext uri="{DCECCB84-F9BA-43D5-87BE-67443E8EF086}">
      <p15:sldGuideLst xmlns:p15="http://schemas.microsoft.com/office/powerpoint/2012/main">
        <p15:guide id="1" orient="horz" pos="4201" userDrawn="1">
          <p15:clr>
            <a:srgbClr val="FBAE40"/>
          </p15:clr>
        </p15:guide>
        <p15:guide id="2" pos="172" userDrawn="1">
          <p15:clr>
            <a:srgbClr val="FBAE40"/>
          </p15:clr>
        </p15:guide>
        <p15:guide id="3" pos="6068" userDrawn="1">
          <p15:clr>
            <a:srgbClr val="FBAE40"/>
          </p15:clr>
        </p15:guide>
        <p15:guide id="4" orient="horz" pos="119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255575" y="1251839"/>
            <a:ext cx="9340799" cy="5784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tekst 2"/>
          <p:cNvSpPr>
            <a:spLocks noGrp="1"/>
          </p:cNvSpPr>
          <p:nvPr>
            <p:ph idx="1"/>
          </p:nvPr>
        </p:nvSpPr>
        <p:spPr>
          <a:xfrm>
            <a:off x="516447" y="2125095"/>
            <a:ext cx="8426385" cy="38273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3999151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4201" userDrawn="1">
          <p15:clr>
            <a:srgbClr val="FBAE40"/>
          </p15:clr>
        </p15:guide>
        <p15:guide id="2" pos="104" userDrawn="1">
          <p15:clr>
            <a:srgbClr val="FBAE40"/>
          </p15:clr>
        </p15:guide>
        <p15:guide id="3" pos="6136" userDrawn="1">
          <p15:clr>
            <a:srgbClr val="FBAE40"/>
          </p15:clr>
        </p15:guide>
        <p15:guide id="4" orient="horz" pos="119" userDrawn="1">
          <p15:clr>
            <a:srgbClr val="FBAE40"/>
          </p15:clr>
        </p15:guide>
        <p15:guide id="6" pos="240" userDrawn="1">
          <p15:clr>
            <a:srgbClr val="FBAE40"/>
          </p15:clr>
        </p15:guide>
        <p15:guide id="7" pos="600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8308257" y="6290826"/>
            <a:ext cx="143264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nl-NL" smtClean="0"/>
              <a:t>Version 3.51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43408664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4201">
          <p15:clr>
            <a:srgbClr val="FBAE40"/>
          </p15:clr>
        </p15:guide>
        <p15:guide id="2" pos="104">
          <p15:clr>
            <a:srgbClr val="FBAE40"/>
          </p15:clr>
        </p15:guide>
        <p15:guide id="3" pos="6136">
          <p15:clr>
            <a:srgbClr val="FBAE40"/>
          </p15:clr>
        </p15:guide>
        <p15:guide id="4" orient="horz" pos="119">
          <p15:clr>
            <a:srgbClr val="FBAE40"/>
          </p15:clr>
        </p15:guide>
        <p15:guide id="6" pos="240">
          <p15:clr>
            <a:srgbClr val="FBAE40"/>
          </p15:clr>
        </p15:guide>
        <p15:guide id="7" pos="600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2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681038" y="365125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681038" y="6356350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3281363" y="6356350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6996113" y="6356350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81DDF4-D190-4772-8B30-07BD0C813A14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466084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hthoek 16"/>
          <p:cNvSpPr/>
          <p:nvPr userDrawn="1"/>
        </p:nvSpPr>
        <p:spPr>
          <a:xfrm>
            <a:off x="192855" y="1196975"/>
            <a:ext cx="9548045" cy="68421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Tekstvak 8"/>
          <p:cNvSpPr txBox="1"/>
          <p:nvPr userDrawn="1"/>
        </p:nvSpPr>
        <p:spPr>
          <a:xfrm>
            <a:off x="7840980" y="377478"/>
            <a:ext cx="710287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nl-NL" sz="1200" dirty="0">
                <a:latin typeface="Arvo" panose="02000000000000000000" pitchFamily="2" charset="0"/>
                <a:ea typeface="Arvo" panose="02000000000000000000" pitchFamily="2" charset="0"/>
                <a:cs typeface="Copperplate" charset="0"/>
              </a:rPr>
              <a:t>The </a:t>
            </a:r>
            <a:endParaRPr lang="nl-NL" sz="1200" dirty="0" smtClean="0">
              <a:latin typeface="Arvo" panose="02000000000000000000" pitchFamily="2" charset="0"/>
              <a:ea typeface="Arvo" panose="02000000000000000000" pitchFamily="2" charset="0"/>
              <a:cs typeface="Copperplate" charset="0"/>
            </a:endParaRPr>
          </a:p>
          <a:p>
            <a:pPr algn="l"/>
            <a:r>
              <a:rPr lang="nl-NL" sz="1200" dirty="0" smtClean="0">
                <a:latin typeface="Arvo" panose="02000000000000000000" pitchFamily="2" charset="0"/>
                <a:ea typeface="Arvo" panose="02000000000000000000" pitchFamily="2" charset="0"/>
                <a:cs typeface="Copperplate" charset="0"/>
              </a:rPr>
              <a:t>Phoenix </a:t>
            </a:r>
            <a:r>
              <a:rPr lang="nl-NL" sz="1200" dirty="0">
                <a:latin typeface="Arvo" panose="02000000000000000000" pitchFamily="2" charset="0"/>
                <a:ea typeface="Arvo" panose="02000000000000000000" pitchFamily="2" charset="0"/>
                <a:cs typeface="Copperplate" charset="0"/>
              </a:rPr>
              <a:t>Project</a:t>
            </a:r>
          </a:p>
        </p:txBody>
      </p:sp>
      <p:sp>
        <p:nvSpPr>
          <p:cNvPr id="10" name="Rechthoek 9"/>
          <p:cNvSpPr/>
          <p:nvPr userDrawn="1"/>
        </p:nvSpPr>
        <p:spPr>
          <a:xfrm>
            <a:off x="165100" y="6295391"/>
            <a:ext cx="9575800" cy="373697"/>
          </a:xfrm>
          <a:prstGeom prst="rect">
            <a:avLst/>
          </a:prstGeom>
          <a:gradFill flip="none" rotWithShape="1">
            <a:gsLst>
              <a:gs pos="0">
                <a:schemeClr val="bg2"/>
              </a:gs>
              <a:gs pos="50000">
                <a:schemeClr val="bg2">
                  <a:lumMod val="75000"/>
                </a:schemeClr>
              </a:gs>
              <a:gs pos="100000">
                <a:schemeClr val="bg2">
                  <a:lumMod val="5000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1" name="Afbeelding 10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14691" y="365876"/>
            <a:ext cx="1081683" cy="792632"/>
          </a:xfrm>
          <a:prstGeom prst="rect">
            <a:avLst/>
          </a:prstGeom>
        </p:spPr>
      </p:pic>
      <p:sp>
        <p:nvSpPr>
          <p:cNvPr id="15" name="Vrije vorm 14"/>
          <p:cNvSpPr/>
          <p:nvPr userDrawn="1"/>
        </p:nvSpPr>
        <p:spPr>
          <a:xfrm>
            <a:off x="169863" y="190398"/>
            <a:ext cx="9571037" cy="6477101"/>
          </a:xfrm>
          <a:custGeom>
            <a:avLst/>
            <a:gdLst>
              <a:gd name="connsiteX0" fmla="*/ 0 w 9364980"/>
              <a:gd name="connsiteY0" fmla="*/ 6477000 h 6477000"/>
              <a:gd name="connsiteX1" fmla="*/ 9364980 w 9364980"/>
              <a:gd name="connsiteY1" fmla="*/ 6477000 h 6477000"/>
              <a:gd name="connsiteX2" fmla="*/ 9364980 w 9364980"/>
              <a:gd name="connsiteY2" fmla="*/ 510540 h 6477000"/>
              <a:gd name="connsiteX3" fmla="*/ 8862060 w 9364980"/>
              <a:gd name="connsiteY3" fmla="*/ 0 h 6477000"/>
              <a:gd name="connsiteX4" fmla="*/ 22860 w 9364980"/>
              <a:gd name="connsiteY4" fmla="*/ 0 h 6477000"/>
              <a:gd name="connsiteX5" fmla="*/ 0 w 9364980"/>
              <a:gd name="connsiteY5" fmla="*/ 6477000 h 6477000"/>
              <a:gd name="connsiteX0" fmla="*/ 0 w 9364980"/>
              <a:gd name="connsiteY0" fmla="*/ 6477000 h 6477000"/>
              <a:gd name="connsiteX1" fmla="*/ 9364980 w 9364980"/>
              <a:gd name="connsiteY1" fmla="*/ 6477000 h 6477000"/>
              <a:gd name="connsiteX2" fmla="*/ 9364980 w 9364980"/>
              <a:gd name="connsiteY2" fmla="*/ 510540 h 6477000"/>
              <a:gd name="connsiteX3" fmla="*/ 8862060 w 9364980"/>
              <a:gd name="connsiteY3" fmla="*/ 0 h 6477000"/>
              <a:gd name="connsiteX4" fmla="*/ 22860 w 9364980"/>
              <a:gd name="connsiteY4" fmla="*/ 0 h 6477000"/>
              <a:gd name="connsiteX5" fmla="*/ 0 w 9364980"/>
              <a:gd name="connsiteY5" fmla="*/ 6477000 h 6477000"/>
              <a:gd name="connsiteX0" fmla="*/ 0 w 9364980"/>
              <a:gd name="connsiteY0" fmla="*/ 6477000 h 6477000"/>
              <a:gd name="connsiteX1" fmla="*/ 9364980 w 9364980"/>
              <a:gd name="connsiteY1" fmla="*/ 6477000 h 6477000"/>
              <a:gd name="connsiteX2" fmla="*/ 9364980 w 9364980"/>
              <a:gd name="connsiteY2" fmla="*/ 510540 h 6477000"/>
              <a:gd name="connsiteX3" fmla="*/ 8862060 w 9364980"/>
              <a:gd name="connsiteY3" fmla="*/ 0 h 6477000"/>
              <a:gd name="connsiteX4" fmla="*/ 22860 w 9364980"/>
              <a:gd name="connsiteY4" fmla="*/ 0 h 6477000"/>
              <a:gd name="connsiteX5" fmla="*/ 0 w 9364980"/>
              <a:gd name="connsiteY5" fmla="*/ 6477000 h 6477000"/>
              <a:gd name="connsiteX0" fmla="*/ 0 w 9364980"/>
              <a:gd name="connsiteY0" fmla="*/ 6477000 h 6477000"/>
              <a:gd name="connsiteX1" fmla="*/ 9364980 w 9364980"/>
              <a:gd name="connsiteY1" fmla="*/ 6477000 h 6477000"/>
              <a:gd name="connsiteX2" fmla="*/ 9364980 w 9364980"/>
              <a:gd name="connsiteY2" fmla="*/ 510540 h 6477000"/>
              <a:gd name="connsiteX3" fmla="*/ 8862060 w 9364980"/>
              <a:gd name="connsiteY3" fmla="*/ 0 h 6477000"/>
              <a:gd name="connsiteX4" fmla="*/ 22860 w 9364980"/>
              <a:gd name="connsiteY4" fmla="*/ 0 h 6477000"/>
              <a:gd name="connsiteX5" fmla="*/ 0 w 9364980"/>
              <a:gd name="connsiteY5" fmla="*/ 6477000 h 6477000"/>
              <a:gd name="connsiteX0" fmla="*/ 0 w 9364980"/>
              <a:gd name="connsiteY0" fmla="*/ 6477000 h 6477000"/>
              <a:gd name="connsiteX1" fmla="*/ 9364980 w 9364980"/>
              <a:gd name="connsiteY1" fmla="*/ 6477000 h 6477000"/>
              <a:gd name="connsiteX2" fmla="*/ 9364980 w 9364980"/>
              <a:gd name="connsiteY2" fmla="*/ 510540 h 6477000"/>
              <a:gd name="connsiteX3" fmla="*/ 8862060 w 9364980"/>
              <a:gd name="connsiteY3" fmla="*/ 0 h 6477000"/>
              <a:gd name="connsiteX4" fmla="*/ 22860 w 9364980"/>
              <a:gd name="connsiteY4" fmla="*/ 0 h 6477000"/>
              <a:gd name="connsiteX5" fmla="*/ 0 w 9364980"/>
              <a:gd name="connsiteY5" fmla="*/ 6477000 h 6477000"/>
              <a:gd name="connsiteX0" fmla="*/ 0 w 9364980"/>
              <a:gd name="connsiteY0" fmla="*/ 6477000 h 6477000"/>
              <a:gd name="connsiteX1" fmla="*/ 9364980 w 9364980"/>
              <a:gd name="connsiteY1" fmla="*/ 6477000 h 6477000"/>
              <a:gd name="connsiteX2" fmla="*/ 9364980 w 9364980"/>
              <a:gd name="connsiteY2" fmla="*/ 510540 h 6477000"/>
              <a:gd name="connsiteX3" fmla="*/ 8862060 w 9364980"/>
              <a:gd name="connsiteY3" fmla="*/ 0 h 6477000"/>
              <a:gd name="connsiteX4" fmla="*/ 22860 w 9364980"/>
              <a:gd name="connsiteY4" fmla="*/ 0 h 6477000"/>
              <a:gd name="connsiteX5" fmla="*/ 0 w 9364980"/>
              <a:gd name="connsiteY5" fmla="*/ 6477000 h 6477000"/>
              <a:gd name="connsiteX0" fmla="*/ 0 w 9364980"/>
              <a:gd name="connsiteY0" fmla="*/ 6477000 h 6477000"/>
              <a:gd name="connsiteX1" fmla="*/ 9364980 w 9364980"/>
              <a:gd name="connsiteY1" fmla="*/ 6477000 h 6477000"/>
              <a:gd name="connsiteX2" fmla="*/ 9364980 w 9364980"/>
              <a:gd name="connsiteY2" fmla="*/ 731520 h 6477000"/>
              <a:gd name="connsiteX3" fmla="*/ 8862060 w 9364980"/>
              <a:gd name="connsiteY3" fmla="*/ 0 h 6477000"/>
              <a:gd name="connsiteX4" fmla="*/ 22860 w 9364980"/>
              <a:gd name="connsiteY4" fmla="*/ 0 h 6477000"/>
              <a:gd name="connsiteX5" fmla="*/ 0 w 9364980"/>
              <a:gd name="connsiteY5" fmla="*/ 6477000 h 6477000"/>
              <a:gd name="connsiteX0" fmla="*/ 0 w 9364980"/>
              <a:gd name="connsiteY0" fmla="*/ 6477000 h 6477000"/>
              <a:gd name="connsiteX1" fmla="*/ 9364980 w 9364980"/>
              <a:gd name="connsiteY1" fmla="*/ 6477000 h 6477000"/>
              <a:gd name="connsiteX2" fmla="*/ 9364980 w 9364980"/>
              <a:gd name="connsiteY2" fmla="*/ 731520 h 6477000"/>
              <a:gd name="connsiteX3" fmla="*/ 8519160 w 9364980"/>
              <a:gd name="connsiteY3" fmla="*/ 0 h 6477000"/>
              <a:gd name="connsiteX4" fmla="*/ 22860 w 9364980"/>
              <a:gd name="connsiteY4" fmla="*/ 0 h 6477000"/>
              <a:gd name="connsiteX5" fmla="*/ 0 w 9364980"/>
              <a:gd name="connsiteY5" fmla="*/ 6477000 h 6477000"/>
              <a:gd name="connsiteX0" fmla="*/ 0 w 9364980"/>
              <a:gd name="connsiteY0" fmla="*/ 6477053 h 6477053"/>
              <a:gd name="connsiteX1" fmla="*/ 9364980 w 9364980"/>
              <a:gd name="connsiteY1" fmla="*/ 6477053 h 6477053"/>
              <a:gd name="connsiteX2" fmla="*/ 9364980 w 9364980"/>
              <a:gd name="connsiteY2" fmla="*/ 731573 h 6477053"/>
              <a:gd name="connsiteX3" fmla="*/ 8519160 w 9364980"/>
              <a:gd name="connsiteY3" fmla="*/ 53 h 6477053"/>
              <a:gd name="connsiteX4" fmla="*/ 22860 w 9364980"/>
              <a:gd name="connsiteY4" fmla="*/ 53 h 6477053"/>
              <a:gd name="connsiteX5" fmla="*/ 0 w 9364980"/>
              <a:gd name="connsiteY5" fmla="*/ 6477053 h 6477053"/>
              <a:gd name="connsiteX0" fmla="*/ 0 w 9365176"/>
              <a:gd name="connsiteY0" fmla="*/ 6477101 h 6477101"/>
              <a:gd name="connsiteX1" fmla="*/ 9364980 w 9365176"/>
              <a:gd name="connsiteY1" fmla="*/ 6477101 h 6477101"/>
              <a:gd name="connsiteX2" fmla="*/ 9364980 w 9365176"/>
              <a:gd name="connsiteY2" fmla="*/ 731621 h 6477101"/>
              <a:gd name="connsiteX3" fmla="*/ 8519160 w 9365176"/>
              <a:gd name="connsiteY3" fmla="*/ 101 h 6477101"/>
              <a:gd name="connsiteX4" fmla="*/ 22860 w 9365176"/>
              <a:gd name="connsiteY4" fmla="*/ 101 h 6477101"/>
              <a:gd name="connsiteX5" fmla="*/ 0 w 9365176"/>
              <a:gd name="connsiteY5" fmla="*/ 6477101 h 6477101"/>
              <a:gd name="connsiteX0" fmla="*/ 0 w 9360518"/>
              <a:gd name="connsiteY0" fmla="*/ 6477101 h 6477101"/>
              <a:gd name="connsiteX1" fmla="*/ 9360322 w 9360518"/>
              <a:gd name="connsiteY1" fmla="*/ 6477101 h 6477101"/>
              <a:gd name="connsiteX2" fmla="*/ 9360322 w 9360518"/>
              <a:gd name="connsiteY2" fmla="*/ 731621 h 6477101"/>
              <a:gd name="connsiteX3" fmla="*/ 8514502 w 9360518"/>
              <a:gd name="connsiteY3" fmla="*/ 101 h 6477101"/>
              <a:gd name="connsiteX4" fmla="*/ 18202 w 9360518"/>
              <a:gd name="connsiteY4" fmla="*/ 101 h 6477101"/>
              <a:gd name="connsiteX5" fmla="*/ 0 w 9360518"/>
              <a:gd name="connsiteY5" fmla="*/ 6477101 h 64771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360518" h="6477101">
                <a:moveTo>
                  <a:pt x="0" y="6477101"/>
                </a:moveTo>
                <a:lnTo>
                  <a:pt x="9360322" y="6477101"/>
                </a:lnTo>
                <a:lnTo>
                  <a:pt x="9360322" y="731621"/>
                </a:lnTo>
                <a:cubicBezTo>
                  <a:pt x="9367942" y="180441"/>
                  <a:pt x="9154582" y="-4979"/>
                  <a:pt x="8514502" y="101"/>
                </a:cubicBezTo>
                <a:lnTo>
                  <a:pt x="18202" y="101"/>
                </a:lnTo>
                <a:cubicBezTo>
                  <a:pt x="12135" y="2159101"/>
                  <a:pt x="6067" y="4318101"/>
                  <a:pt x="0" y="6477101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8" name="Tekstvak 17"/>
          <p:cNvSpPr txBox="1"/>
          <p:nvPr userDrawn="1"/>
        </p:nvSpPr>
        <p:spPr>
          <a:xfrm>
            <a:off x="8799500" y="5678433"/>
            <a:ext cx="973733" cy="647715"/>
          </a:xfrm>
          <a:prstGeom prst="rect">
            <a:avLst/>
          </a:prstGeom>
          <a:noFill/>
        </p:spPr>
        <p:txBody>
          <a:bodyPr wrap="none" rIns="0" rtlCol="0" anchor="ctr" anchorCtr="0">
            <a:noAutofit/>
          </a:bodyPr>
          <a:lstStyle/>
          <a:p>
            <a:pPr algn="ctr"/>
            <a:fld id="{C9F5F979-5C3D-4F01-A667-0A503BA4D10A}" type="slidenum">
              <a:rPr lang="nl-NL" sz="2400" smtClean="0">
                <a:solidFill>
                  <a:schemeClr val="tx1"/>
                </a:solidFill>
                <a:latin typeface="Myriad Pro Black Cond" panose="020B0806030403020204" pitchFamily="34" charset="0"/>
              </a:rPr>
              <a:pPr algn="ctr"/>
              <a:t>‹nr.›</a:t>
            </a:fld>
            <a:endParaRPr lang="nl-NL" sz="2400" dirty="0">
              <a:solidFill>
                <a:schemeClr val="tx1"/>
              </a:solidFill>
              <a:latin typeface="Myriad Pro Black Cond" panose="020B0806030403020204" pitchFamily="34" charset="0"/>
            </a:endParaRPr>
          </a:p>
        </p:txBody>
      </p:sp>
      <p:sp>
        <p:nvSpPr>
          <p:cNvPr id="8" name="Tijdelijke aanduiding voor titel 1"/>
          <p:cNvSpPr>
            <a:spLocks noGrp="1"/>
          </p:cNvSpPr>
          <p:nvPr>
            <p:ph type="title"/>
          </p:nvPr>
        </p:nvSpPr>
        <p:spPr>
          <a:xfrm>
            <a:off x="255575" y="1251839"/>
            <a:ext cx="9340799" cy="5784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12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16447" y="2125095"/>
            <a:ext cx="8426385" cy="38273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240578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5" r:id="rId2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bg1"/>
          </a:solidFill>
          <a:latin typeface="Myriad Pro Semibold" charset="0"/>
          <a:ea typeface="Myriad Pro Semibold" charset="0"/>
          <a:cs typeface="Myriad Pro Semibold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4201" userDrawn="1">
          <p15:clr>
            <a:srgbClr val="F26B43"/>
          </p15:clr>
        </p15:guide>
        <p15:guide id="2" pos="104" userDrawn="1">
          <p15:clr>
            <a:srgbClr val="F26B43"/>
          </p15:clr>
        </p15:guide>
        <p15:guide id="3" pos="6136" userDrawn="1">
          <p15:clr>
            <a:srgbClr val="F26B43"/>
          </p15:clr>
        </p15:guide>
        <p15:guide id="4" orient="horz" pos="3974" userDrawn="1">
          <p15:clr>
            <a:srgbClr val="F26B43"/>
          </p15:clr>
        </p15:guide>
        <p15:guide id="5" orient="horz" pos="119" userDrawn="1">
          <p15:clr>
            <a:srgbClr val="F26B43"/>
          </p15:clr>
        </p15:guide>
        <p15:guide id="6" pos="240" userDrawn="1">
          <p15:clr>
            <a:srgbClr val="F26B43"/>
          </p15:clr>
        </p15:guide>
        <p15:guide id="7" pos="6000" userDrawn="1">
          <p15:clr>
            <a:srgbClr val="F26B43"/>
          </p15:clr>
        </p15:guide>
        <p15:guide id="8" orient="horz" pos="255" userDrawn="1">
          <p15:clr>
            <a:srgbClr val="F26B43"/>
          </p15:clr>
        </p15:guide>
        <p15:guide id="9" orient="horz" pos="3861" userDrawn="1">
          <p15:clr>
            <a:srgbClr val="F26B43"/>
          </p15:clr>
        </p15:guide>
        <p15:guide id="10" orient="horz" pos="754" userDrawn="1">
          <p15:clr>
            <a:srgbClr val="F26B43"/>
          </p15:clr>
        </p15:guide>
        <p15:guide id="11" orient="horz" pos="1185" userDrawn="1">
          <p15:clr>
            <a:srgbClr val="F26B43"/>
          </p15:clr>
        </p15:guide>
        <p15:guide id="12" orient="horz" pos="129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g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gif"/><Relationship Id="rId3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gi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gif"/><Relationship Id="rId3" Type="http://schemas.openxmlformats.org/officeDocument/2006/relationships/image" Target="../media/image25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6.tiff"/><Relationship Id="rId5" Type="http://schemas.openxmlformats.org/officeDocument/2006/relationships/image" Target="../media/image27.tiff"/><Relationship Id="rId6" Type="http://schemas.openxmlformats.org/officeDocument/2006/relationships/image" Target="../media/image28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hyperlink" Target="http://www.gamingworks.nl/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jpeg"/><Relationship Id="rId5" Type="http://schemas.openxmlformats.org/officeDocument/2006/relationships/image" Target="../media/image6.jpeg"/><Relationship Id="rId6" Type="http://schemas.openxmlformats.org/officeDocument/2006/relationships/image" Target="../media/image7.jpeg"/><Relationship Id="rId7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4" Type="http://schemas.openxmlformats.org/officeDocument/2006/relationships/image" Target="../media/image10.tiff"/><Relationship Id="rId5" Type="http://schemas.openxmlformats.org/officeDocument/2006/relationships/image" Target="../media/image11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4" Type="http://schemas.openxmlformats.org/officeDocument/2006/relationships/image" Target="../media/image12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gi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gif"/></Relationships>
</file>

<file path=ppt/slides/_rels/slide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0.png"/><Relationship Id="rId12" Type="http://schemas.openxmlformats.org/officeDocument/2006/relationships/image" Target="../media/image21.emf"/><Relationship Id="rId1" Type="http://schemas.microsoft.com/office/2007/relationships/media" Target="../media/media1.mp4"/><Relationship Id="rId2" Type="http://schemas.openxmlformats.org/officeDocument/2006/relationships/video" Target="../media/media1.mp4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3.xml"/><Relationship Id="rId5" Type="http://schemas.openxmlformats.org/officeDocument/2006/relationships/image" Target="../media/image15.tiff"/><Relationship Id="rId6" Type="http://schemas.openxmlformats.org/officeDocument/2006/relationships/image" Target="../media/image16.tiff"/><Relationship Id="rId7" Type="http://schemas.openxmlformats.org/officeDocument/2006/relationships/image" Target="../media/image17.tiff"/><Relationship Id="rId8" Type="http://schemas.openxmlformats.org/officeDocument/2006/relationships/image" Target="../media/image3.gif"/><Relationship Id="rId9" Type="http://schemas.openxmlformats.org/officeDocument/2006/relationships/image" Target="../media/image18.jpg"/><Relationship Id="rId10" Type="http://schemas.openxmlformats.org/officeDocument/2006/relationships/image" Target="../media/image19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353583"/>
            <a:ext cx="9275299" cy="3887868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513190" y="1266810"/>
            <a:ext cx="8888632" cy="1278890"/>
          </a:xfrm>
          <a:prstGeom prst="rect">
            <a:avLst/>
          </a:prstGeom>
        </p:spPr>
        <p:txBody>
          <a:bodyPr>
            <a:noAutofit/>
          </a:bodyPr>
          <a:lstStyle/>
          <a:p>
            <a:pPr algn="ctr"/>
            <a:r>
              <a:rPr lang="nl-NL" sz="4800" b="1" dirty="0" err="1" smtClean="0">
                <a:latin typeface="Myriad Pro Semibold" charset="0"/>
                <a:ea typeface="Myriad Pro Semibold" charset="0"/>
                <a:cs typeface="Myriad Pro Semibold" charset="0"/>
              </a:rPr>
              <a:t>DevOps</a:t>
            </a:r>
            <a:r>
              <a:rPr lang="nl-NL" sz="4800" b="1" dirty="0" smtClean="0">
                <a:latin typeface="Myriad Pro Semibold" charset="0"/>
                <a:ea typeface="Myriad Pro Semibold" charset="0"/>
                <a:cs typeface="Myriad Pro Semibold" charset="0"/>
              </a:rPr>
              <a:t> Will </a:t>
            </a:r>
            <a:r>
              <a:rPr lang="nl-NL" sz="4800" b="1" dirty="0" err="1" smtClean="0">
                <a:latin typeface="Myriad Pro Semibold" charset="0"/>
                <a:ea typeface="Myriad Pro Semibold" charset="0"/>
                <a:cs typeface="Myriad Pro Semibold" charset="0"/>
              </a:rPr>
              <a:t>Fail</a:t>
            </a:r>
            <a:r>
              <a:rPr lang="is-IS" sz="4800" b="1" dirty="0" smtClean="0">
                <a:latin typeface="Myriad Pro Semibold" charset="0"/>
                <a:ea typeface="Myriad Pro Semibold" charset="0"/>
                <a:cs typeface="Myriad Pro Semibold" charset="0"/>
              </a:rPr>
              <a:t>… unless</a:t>
            </a:r>
            <a:endParaRPr lang="nl-NL" sz="4800" b="1" dirty="0">
              <a:latin typeface="Myriad Pro Semibold" charset="0"/>
              <a:ea typeface="Myriad Pro Semibold" charset="0"/>
              <a:cs typeface="Myriad Pro Semibold" charset="0"/>
            </a:endParaRP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33901" y="2825950"/>
            <a:ext cx="9447724" cy="762000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nl-NL" sz="2800" dirty="0" smtClean="0">
                <a:solidFill>
                  <a:schemeClr val="tx1"/>
                </a:solidFill>
                <a:latin typeface="Arvo" panose="02000000000000000000" pitchFamily="2" charset="0"/>
                <a:ea typeface="Arvo" panose="02000000000000000000" pitchFamily="2" charset="0"/>
              </a:rPr>
              <a:t>How </a:t>
            </a:r>
            <a:r>
              <a:rPr lang="nl-NL" sz="2800" dirty="0" err="1" smtClean="0">
                <a:solidFill>
                  <a:schemeClr val="tx1"/>
                </a:solidFill>
                <a:latin typeface="Arvo" panose="02000000000000000000" pitchFamily="2" charset="0"/>
                <a:ea typeface="Arvo" panose="02000000000000000000" pitchFamily="2" charset="0"/>
              </a:rPr>
              <a:t>Simulation</a:t>
            </a:r>
            <a:r>
              <a:rPr lang="nl-NL" sz="2800" dirty="0" smtClean="0">
                <a:solidFill>
                  <a:schemeClr val="tx1"/>
                </a:solidFill>
                <a:latin typeface="Arvo" panose="02000000000000000000" pitchFamily="2" charset="0"/>
                <a:ea typeface="Arvo" panose="02000000000000000000" pitchFamily="2" charset="0"/>
              </a:rPr>
              <a:t> </a:t>
            </a:r>
            <a:r>
              <a:rPr lang="nl-NL" sz="2800" dirty="0" err="1" smtClean="0">
                <a:solidFill>
                  <a:schemeClr val="tx1"/>
                </a:solidFill>
                <a:latin typeface="Arvo" panose="02000000000000000000" pitchFamily="2" charset="0"/>
                <a:ea typeface="Arvo" panose="02000000000000000000" pitchFamily="2" charset="0"/>
              </a:rPr>
              <a:t>will</a:t>
            </a:r>
            <a:r>
              <a:rPr lang="nl-NL" sz="2800" dirty="0" smtClean="0">
                <a:solidFill>
                  <a:schemeClr val="tx1"/>
                </a:solidFill>
                <a:latin typeface="Arvo" panose="02000000000000000000" pitchFamily="2" charset="0"/>
                <a:ea typeface="Arvo" panose="02000000000000000000" pitchFamily="2" charset="0"/>
              </a:rPr>
              <a:t> help!</a:t>
            </a:r>
            <a:endParaRPr lang="nl-NL" sz="2800" dirty="0">
              <a:solidFill>
                <a:schemeClr val="tx1"/>
              </a:solidFill>
              <a:latin typeface="Arvo" panose="02000000000000000000" pitchFamily="2" charset="0"/>
              <a:ea typeface="Arvo" panose="02000000000000000000" pitchFamily="2" charset="0"/>
            </a:endParaRPr>
          </a:p>
        </p:txBody>
      </p:sp>
      <p:sp>
        <p:nvSpPr>
          <p:cNvPr id="5" name="Tekstvak 4"/>
          <p:cNvSpPr txBox="1"/>
          <p:nvPr/>
        </p:nvSpPr>
        <p:spPr>
          <a:xfrm>
            <a:off x="-298399" y="5242250"/>
            <a:ext cx="38404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Jan </a:t>
            </a:r>
            <a:r>
              <a:rPr lang="en-US" sz="2400" b="1" dirty="0" err="1" smtClean="0"/>
              <a:t>Schilt</a:t>
            </a:r>
            <a:r>
              <a:rPr lang="en-US" sz="2400" b="1" dirty="0" smtClean="0"/>
              <a:t>, CEO</a:t>
            </a:r>
          </a:p>
          <a:p>
            <a:pPr algn="ctr"/>
            <a:r>
              <a:rPr lang="en-US" sz="2400" i="1" dirty="0" err="1" smtClean="0"/>
              <a:t>GamingWorks</a:t>
            </a:r>
            <a:r>
              <a:rPr lang="en-US" sz="2400" i="1" dirty="0" smtClean="0"/>
              <a:t> BV</a:t>
            </a:r>
            <a:endParaRPr lang="en-US" sz="2400" i="1" dirty="0"/>
          </a:p>
        </p:txBody>
      </p:sp>
      <p:sp>
        <p:nvSpPr>
          <p:cNvPr id="7" name="Tekstvak 6"/>
          <p:cNvSpPr txBox="1"/>
          <p:nvPr/>
        </p:nvSpPr>
        <p:spPr>
          <a:xfrm>
            <a:off x="5681900" y="5018067"/>
            <a:ext cx="1867400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nl-NL" sz="2400" b="1" dirty="0">
                <a:latin typeface="Copperplate" charset="0"/>
                <a:ea typeface="Copperplate" charset="0"/>
                <a:cs typeface="Copperplate" charset="0"/>
              </a:rPr>
              <a:t>The </a:t>
            </a:r>
            <a:endParaRPr lang="nl-NL" sz="2400" b="1" dirty="0" smtClean="0">
              <a:latin typeface="Copperplate" charset="0"/>
              <a:ea typeface="Copperplate" charset="0"/>
              <a:cs typeface="Copperplate" charset="0"/>
            </a:endParaRPr>
          </a:p>
          <a:p>
            <a:pPr algn="l"/>
            <a:r>
              <a:rPr lang="nl-NL" sz="2400" b="1" dirty="0" smtClean="0">
                <a:latin typeface="Copperplate" charset="0"/>
                <a:ea typeface="Copperplate" charset="0"/>
                <a:cs typeface="Copperplate" charset="0"/>
              </a:rPr>
              <a:t>Phoenix </a:t>
            </a:r>
            <a:r>
              <a:rPr lang="nl-NL" sz="2400" b="1" dirty="0">
                <a:latin typeface="Copperplate" charset="0"/>
                <a:ea typeface="Copperplate" charset="0"/>
                <a:cs typeface="Copperplate" charset="0"/>
              </a:rPr>
              <a:t>Project</a:t>
            </a:r>
          </a:p>
        </p:txBody>
      </p:sp>
      <p:pic>
        <p:nvPicPr>
          <p:cNvPr id="8" name="Afbeelding 7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93646" y="4854868"/>
            <a:ext cx="1844769" cy="1351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758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Phoenix Project Simulation</a:t>
            </a:r>
            <a:endParaRPr lang="en-US" dirty="0"/>
          </a:p>
        </p:txBody>
      </p:sp>
      <p:pic>
        <p:nvPicPr>
          <p:cNvPr id="8" name="Afbeelding 7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600" y="28136"/>
            <a:ext cx="2447528" cy="1730326"/>
          </a:xfrm>
          <a:prstGeom prst="rect">
            <a:avLst/>
          </a:prstGeom>
        </p:spPr>
      </p:pic>
      <p:sp>
        <p:nvSpPr>
          <p:cNvPr id="6" name="Tekstvak 5"/>
          <p:cNvSpPr txBox="1"/>
          <p:nvPr/>
        </p:nvSpPr>
        <p:spPr>
          <a:xfrm>
            <a:off x="255575" y="2066544"/>
            <a:ext cx="9340799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dirty="0" smtClean="0"/>
              <a:t>10-12 participants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800" dirty="0" smtClean="0"/>
              <a:t>“</a:t>
            </a:r>
            <a:r>
              <a:rPr lang="en-US" sz="2800" dirty="0" smtClean="0"/>
              <a:t>The Phoenix Project”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800" dirty="0" smtClean="0"/>
              <a:t>Business &amp; </a:t>
            </a:r>
            <a:r>
              <a:rPr lang="en-US" sz="2800" dirty="0" smtClean="0"/>
              <a:t>IT </a:t>
            </a:r>
            <a:r>
              <a:rPr lang="en-US" sz="2800" dirty="0" smtClean="0"/>
              <a:t>roles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800" dirty="0"/>
              <a:t>I</a:t>
            </a:r>
            <a:r>
              <a:rPr lang="en-US" sz="2800" dirty="0" smtClean="0"/>
              <a:t>ssues </a:t>
            </a:r>
            <a:r>
              <a:rPr lang="en-US" sz="2800" dirty="0" smtClean="0"/>
              <a:t>from the book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800" dirty="0" smtClean="0"/>
              <a:t>Experiencing top 10 DevOps challenges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800" dirty="0" smtClean="0"/>
              <a:t>Bringing real value to the business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800" dirty="0" smtClean="0"/>
              <a:t>Reflection, experimenting, learning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800" dirty="0" smtClean="0"/>
              <a:t>Finding solutions </a:t>
            </a:r>
          </a:p>
          <a:p>
            <a:pPr marL="285750" indent="-285750">
              <a:buFont typeface="Arial" charset="0"/>
              <a:buChar char="•"/>
            </a:pPr>
            <a:r>
              <a:rPr lang="is-IS" sz="2800" dirty="0" smtClean="0"/>
              <a:t>… and how to implement them in own work</a:t>
            </a:r>
            <a:endParaRPr lang="en-US" sz="2800" dirty="0" smtClean="0"/>
          </a:p>
          <a:p>
            <a:pPr marL="285750" indent="-285750">
              <a:buFont typeface="Arial" charset="0"/>
              <a:buChar char="•"/>
            </a:pPr>
            <a:endParaRPr lang="en-US" sz="2800" dirty="0" smtClean="0"/>
          </a:p>
          <a:p>
            <a:pPr marL="285750" indent="-285750">
              <a:buFont typeface="Arial" charset="0"/>
              <a:buChar char="•"/>
            </a:pPr>
            <a:endParaRPr lang="en-US" sz="2800" dirty="0"/>
          </a:p>
        </p:txBody>
      </p:sp>
      <p:pic>
        <p:nvPicPr>
          <p:cNvPr id="7" name="Afbeelding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42562" y="3770141"/>
            <a:ext cx="996455" cy="2151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029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jdelijke aanduiding voor voettekst 4"/>
          <p:cNvSpPr txBox="1">
            <a:spLocks/>
          </p:cNvSpPr>
          <p:nvPr/>
        </p:nvSpPr>
        <p:spPr>
          <a:xfrm>
            <a:off x="165101" y="6295390"/>
            <a:ext cx="2090420" cy="365125"/>
          </a:xfrm>
          <a:prstGeom prst="rect">
            <a:avLst/>
          </a:prstGeom>
        </p:spPr>
        <p:txBody>
          <a:bodyPr lIns="216000" tIns="0" rIns="0" bIns="0" anchor="ctr" anchorCtr="0"/>
          <a:lstStyle>
            <a:defPPr>
              <a:defRPr lang="nl-NL"/>
            </a:defPPr>
            <a:lvl1pPr marL="0" algn="l" defTabSz="914400" rtl="0" eaLnBrk="1" latinLnBrk="0" hangingPunct="1">
              <a:defRPr sz="1200" kern="1200">
                <a:solidFill>
                  <a:schemeClr val="tx1"/>
                </a:solidFill>
                <a:latin typeface="Myriad Pro" panose="020B0503030403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smtClean="0"/>
              <a:t>© GamingWorks</a:t>
            </a:r>
            <a:endParaRPr lang="nl-NL" dirty="0" smtClean="0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nl-NL" smtClean="0"/>
              <a:t>Version 3.51</a:t>
            </a:r>
            <a:endParaRPr lang="nl-NL"/>
          </a:p>
        </p:txBody>
      </p:sp>
      <p:sp>
        <p:nvSpPr>
          <p:cNvPr id="11" name="Titel 1"/>
          <p:cNvSpPr txBox="1">
            <a:spLocks/>
          </p:cNvSpPr>
          <p:nvPr/>
        </p:nvSpPr>
        <p:spPr>
          <a:xfrm>
            <a:off x="381000" y="1233487"/>
            <a:ext cx="9144000" cy="62413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 smtClean="0">
                <a:latin typeface="Myriad Pro SemiCond" panose="020B0503030403020204" pitchFamily="34" charset="0"/>
              </a:rPr>
              <a:t>Subjects </a:t>
            </a:r>
            <a:r>
              <a:rPr lang="nl-NL" dirty="0" err="1" smtClean="0">
                <a:latin typeface="Myriad Pro SemiCond" panose="020B0503030403020204" pitchFamily="34" charset="0"/>
              </a:rPr>
              <a:t>during</a:t>
            </a:r>
            <a:r>
              <a:rPr lang="nl-NL" dirty="0" smtClean="0">
                <a:latin typeface="Myriad Pro SemiCond" panose="020B0503030403020204" pitchFamily="34" charset="0"/>
              </a:rPr>
              <a:t> </a:t>
            </a:r>
            <a:r>
              <a:rPr lang="nl-NL" dirty="0" err="1" smtClean="0">
                <a:latin typeface="Myriad Pro SemiCond" panose="020B0503030403020204" pitchFamily="34" charset="0"/>
              </a:rPr>
              <a:t>the</a:t>
            </a:r>
            <a:r>
              <a:rPr lang="nl-NL" dirty="0" smtClean="0">
                <a:latin typeface="Myriad Pro SemiCond" panose="020B0503030403020204" pitchFamily="34" charset="0"/>
              </a:rPr>
              <a:t> sim</a:t>
            </a:r>
            <a:endParaRPr lang="en-GB" dirty="0">
              <a:latin typeface="Myriad Pro SemiCond" panose="020B0503030403020204" pitchFamily="34" charset="0"/>
            </a:endParaRPr>
          </a:p>
        </p:txBody>
      </p:sp>
      <p:sp>
        <p:nvSpPr>
          <p:cNvPr id="2" name="Tekstvak 1"/>
          <p:cNvSpPr txBox="1"/>
          <p:nvPr/>
        </p:nvSpPr>
        <p:spPr>
          <a:xfrm>
            <a:off x="586854" y="2088106"/>
            <a:ext cx="2579427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Visualization</a:t>
            </a:r>
          </a:p>
          <a:p>
            <a:r>
              <a:rPr lang="en-US" sz="2800" dirty="0" smtClean="0"/>
              <a:t>Flow</a:t>
            </a:r>
          </a:p>
          <a:p>
            <a:r>
              <a:rPr lang="en-US" sz="2800" dirty="0" smtClean="0"/>
              <a:t>Collaboration</a:t>
            </a:r>
          </a:p>
          <a:p>
            <a:r>
              <a:rPr lang="en-US" sz="2800" dirty="0" smtClean="0"/>
              <a:t>Communication</a:t>
            </a:r>
          </a:p>
          <a:p>
            <a:r>
              <a:rPr lang="en-US" sz="2800" dirty="0" smtClean="0"/>
              <a:t>3 ways</a:t>
            </a:r>
          </a:p>
          <a:p>
            <a:r>
              <a:rPr lang="en-US" sz="2800" dirty="0" smtClean="0"/>
              <a:t>Silo thinking</a:t>
            </a:r>
          </a:p>
          <a:p>
            <a:r>
              <a:rPr lang="en-US" sz="2800" dirty="0" smtClean="0"/>
              <a:t>Lean</a:t>
            </a:r>
          </a:p>
          <a:p>
            <a:r>
              <a:rPr lang="en-US" sz="2800" dirty="0" smtClean="0"/>
              <a:t>Agile</a:t>
            </a:r>
          </a:p>
          <a:p>
            <a:r>
              <a:rPr lang="en-US" sz="2800" dirty="0" smtClean="0"/>
              <a:t>ITSM</a:t>
            </a:r>
          </a:p>
          <a:p>
            <a:endParaRPr lang="en-US" sz="2800" dirty="0"/>
          </a:p>
        </p:txBody>
      </p:sp>
      <p:sp>
        <p:nvSpPr>
          <p:cNvPr id="14" name="Tekstvak 13"/>
          <p:cNvSpPr txBox="1"/>
          <p:nvPr/>
        </p:nvSpPr>
        <p:spPr>
          <a:xfrm>
            <a:off x="3152633" y="2090970"/>
            <a:ext cx="3998794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Rework</a:t>
            </a:r>
          </a:p>
          <a:p>
            <a:r>
              <a:rPr lang="en-US" sz="2800" dirty="0" smtClean="0"/>
              <a:t>Disruptions</a:t>
            </a:r>
          </a:p>
          <a:p>
            <a:r>
              <a:rPr lang="en-US" sz="2800" dirty="0" smtClean="0"/>
              <a:t>Continuous </a:t>
            </a:r>
            <a:r>
              <a:rPr lang="en-US" sz="2800" dirty="0"/>
              <a:t>Learning</a:t>
            </a:r>
          </a:p>
          <a:p>
            <a:r>
              <a:rPr lang="en-US" sz="2800" dirty="0" smtClean="0"/>
              <a:t>RACI</a:t>
            </a:r>
          </a:p>
          <a:p>
            <a:r>
              <a:rPr lang="en-US" sz="2800" dirty="0" smtClean="0"/>
              <a:t>Business VALUE</a:t>
            </a:r>
          </a:p>
          <a:p>
            <a:r>
              <a:rPr lang="en-US" sz="2800" dirty="0" smtClean="0"/>
              <a:t>Decision Making</a:t>
            </a:r>
          </a:p>
          <a:p>
            <a:r>
              <a:rPr lang="en-US" sz="2800" dirty="0" smtClean="0"/>
              <a:t>Training</a:t>
            </a:r>
          </a:p>
          <a:p>
            <a:r>
              <a:rPr lang="en-US" sz="2800" dirty="0" smtClean="0"/>
              <a:t>Multifunctional teams</a:t>
            </a:r>
          </a:p>
          <a:p>
            <a:r>
              <a:rPr lang="en-US" sz="2800" dirty="0" smtClean="0"/>
              <a:t>Sharing Knowledge</a:t>
            </a:r>
          </a:p>
          <a:p>
            <a:endParaRPr lang="en-US" sz="2800" dirty="0"/>
          </a:p>
        </p:txBody>
      </p:sp>
      <p:sp>
        <p:nvSpPr>
          <p:cNvPr id="15" name="Tekstvak 14"/>
          <p:cNvSpPr txBox="1"/>
          <p:nvPr/>
        </p:nvSpPr>
        <p:spPr>
          <a:xfrm>
            <a:off x="6758825" y="2088106"/>
            <a:ext cx="2579427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Standups</a:t>
            </a:r>
          </a:p>
          <a:p>
            <a:r>
              <a:rPr lang="en-US" sz="2800" dirty="0" smtClean="0"/>
              <a:t>Product Owner</a:t>
            </a:r>
          </a:p>
          <a:p>
            <a:r>
              <a:rPr lang="en-US" sz="2800" dirty="0" smtClean="0"/>
              <a:t>Feedback</a:t>
            </a:r>
          </a:p>
          <a:p>
            <a:r>
              <a:rPr lang="en-US" sz="2800" dirty="0" smtClean="0"/>
              <a:t>Improving</a:t>
            </a:r>
          </a:p>
          <a:p>
            <a:r>
              <a:rPr lang="en-US" sz="2800" dirty="0" smtClean="0"/>
              <a:t>Metrics</a:t>
            </a:r>
          </a:p>
          <a:p>
            <a:r>
              <a:rPr lang="en-US" sz="2800" dirty="0" smtClean="0"/>
              <a:t>Priorities</a:t>
            </a:r>
          </a:p>
          <a:p>
            <a:r>
              <a:rPr lang="en-US" sz="2800" dirty="0" smtClean="0"/>
              <a:t>Bottlenecks</a:t>
            </a:r>
          </a:p>
          <a:p>
            <a:r>
              <a:rPr lang="en-US" sz="2800" dirty="0" smtClean="0"/>
              <a:t>Constrains</a:t>
            </a:r>
          </a:p>
          <a:p>
            <a:r>
              <a:rPr lang="en-US" sz="2800" dirty="0"/>
              <a:t>C</a:t>
            </a:r>
            <a:r>
              <a:rPr lang="en-US" sz="2800" dirty="0" smtClean="0"/>
              <a:t>elebrate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777345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is a simulation a must have?</a:t>
            </a:r>
            <a:endParaRPr lang="en-US" dirty="0"/>
          </a:p>
        </p:txBody>
      </p:sp>
      <p:pic>
        <p:nvPicPr>
          <p:cNvPr id="8" name="Afbeelding 7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600" y="28136"/>
            <a:ext cx="2447528" cy="1730326"/>
          </a:xfrm>
          <a:prstGeom prst="rect">
            <a:avLst/>
          </a:prstGeom>
        </p:spPr>
      </p:pic>
      <p:sp>
        <p:nvSpPr>
          <p:cNvPr id="6" name="Tekstvak 5"/>
          <p:cNvSpPr txBox="1"/>
          <p:nvPr/>
        </p:nvSpPr>
        <p:spPr>
          <a:xfrm>
            <a:off x="255576" y="2066544"/>
            <a:ext cx="9068038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dirty="0" smtClean="0"/>
              <a:t>End-to-end working together in a safe environment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800" dirty="0" smtClean="0"/>
              <a:t>Focus on behaviors, interaction, teamwork, communication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800" dirty="0" smtClean="0"/>
              <a:t>Continual learning and improvement (Learning Cycle)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800" dirty="0" smtClean="0"/>
              <a:t>Develops understanding and application of knowledge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800" dirty="0" smtClean="0"/>
              <a:t>It fits 70/20/10 learning approach </a:t>
            </a:r>
          </a:p>
          <a:p>
            <a:pPr marL="2571750" lvl="5" indent="-285750">
              <a:buFont typeface="Arial" charset="0"/>
              <a:buChar char="•"/>
            </a:pPr>
            <a:r>
              <a:rPr lang="en-US" sz="2800" dirty="0" smtClean="0"/>
              <a:t>Focus on relevant issues</a:t>
            </a:r>
          </a:p>
          <a:p>
            <a:pPr marL="2571750" lvl="5" indent="-285750">
              <a:buFont typeface="Arial" charset="0"/>
              <a:buChar char="•"/>
            </a:pPr>
            <a:endParaRPr lang="en-US" sz="2800" dirty="0" smtClean="0"/>
          </a:p>
          <a:p>
            <a:pPr marL="285750" indent="-285750">
              <a:buFont typeface="Arial" charset="0"/>
              <a:buChar char="•"/>
            </a:pPr>
            <a:endParaRPr lang="en-US" sz="2800" dirty="0"/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88941" y="3796211"/>
            <a:ext cx="3207433" cy="2406964"/>
          </a:xfrm>
          <a:prstGeom prst="rect">
            <a:avLst/>
          </a:prstGeom>
        </p:spPr>
      </p:pic>
      <p:pic>
        <p:nvPicPr>
          <p:cNvPr id="2" name="Afbeelding 1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9863" y="4274389"/>
            <a:ext cx="2029265" cy="202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559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When to use?</a:t>
            </a:r>
            <a:endParaRPr lang="en-US" dirty="0"/>
          </a:p>
        </p:txBody>
      </p:sp>
      <p:pic>
        <p:nvPicPr>
          <p:cNvPr id="8" name="Afbeelding 7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600" y="28136"/>
            <a:ext cx="2447528" cy="1730326"/>
          </a:xfrm>
          <a:prstGeom prst="rect">
            <a:avLst/>
          </a:prstGeom>
        </p:spPr>
      </p:pic>
      <p:sp>
        <p:nvSpPr>
          <p:cNvPr id="6" name="Tekstvak 5"/>
          <p:cNvSpPr txBox="1"/>
          <p:nvPr/>
        </p:nvSpPr>
        <p:spPr>
          <a:xfrm>
            <a:off x="255575" y="2066544"/>
            <a:ext cx="9340799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nl-NL" sz="2400" dirty="0" err="1" smtClean="0"/>
              <a:t>After</a:t>
            </a:r>
            <a:r>
              <a:rPr lang="nl-NL" sz="2400" dirty="0" smtClean="0"/>
              <a:t> </a:t>
            </a:r>
            <a:r>
              <a:rPr lang="nl-NL" sz="2400" dirty="0" err="1" smtClean="0"/>
              <a:t>DevOps</a:t>
            </a:r>
            <a:r>
              <a:rPr lang="nl-NL" sz="2400" dirty="0" smtClean="0"/>
              <a:t> foundation 		-&gt; </a:t>
            </a:r>
            <a:r>
              <a:rPr lang="nl-NL" sz="2400" dirty="0" err="1" smtClean="0"/>
              <a:t>Apply</a:t>
            </a:r>
            <a:r>
              <a:rPr lang="nl-NL" sz="2400" dirty="0" smtClean="0"/>
              <a:t> </a:t>
            </a:r>
            <a:r>
              <a:rPr lang="nl-NL" sz="2400" dirty="0" err="1" smtClean="0"/>
              <a:t>theory</a:t>
            </a:r>
            <a:endParaRPr lang="nl-NL" sz="2400" dirty="0" smtClean="0"/>
          </a:p>
          <a:p>
            <a:pPr marL="285750" indent="-285750">
              <a:buFont typeface="Arial" charset="0"/>
              <a:buChar char="•"/>
            </a:pPr>
            <a:r>
              <a:rPr lang="nl-NL" sz="2400" dirty="0" err="1" smtClean="0"/>
              <a:t>To</a:t>
            </a:r>
            <a:r>
              <a:rPr lang="nl-NL" sz="2400" dirty="0" smtClean="0"/>
              <a:t> </a:t>
            </a:r>
            <a:r>
              <a:rPr lang="nl-NL" sz="2400" dirty="0" err="1" smtClean="0"/>
              <a:t>create</a:t>
            </a:r>
            <a:r>
              <a:rPr lang="nl-NL" sz="2400" dirty="0" smtClean="0"/>
              <a:t> Business Awareness 	-&gt; Play </a:t>
            </a:r>
            <a:r>
              <a:rPr lang="nl-NL" sz="2400" dirty="0" err="1" smtClean="0"/>
              <a:t>with</a:t>
            </a:r>
            <a:r>
              <a:rPr lang="nl-NL" sz="2400" dirty="0" smtClean="0"/>
              <a:t> business</a:t>
            </a:r>
          </a:p>
          <a:p>
            <a:pPr marL="285750" indent="-285750">
              <a:buFont typeface="Arial" charset="0"/>
              <a:buChar char="•"/>
            </a:pPr>
            <a:r>
              <a:rPr lang="nl-NL" sz="2400" dirty="0" err="1" smtClean="0"/>
              <a:t>To</a:t>
            </a:r>
            <a:r>
              <a:rPr lang="nl-NL" sz="2400" dirty="0" smtClean="0"/>
              <a:t> </a:t>
            </a:r>
            <a:r>
              <a:rPr lang="nl-NL" sz="2400" dirty="0" err="1" smtClean="0"/>
              <a:t>assess</a:t>
            </a:r>
            <a:r>
              <a:rPr lang="nl-NL" sz="2400" dirty="0" smtClean="0"/>
              <a:t> </a:t>
            </a:r>
            <a:r>
              <a:rPr lang="nl-NL" sz="2400" dirty="0" err="1" smtClean="0"/>
              <a:t>current</a:t>
            </a:r>
            <a:r>
              <a:rPr lang="nl-NL" sz="2400" dirty="0" smtClean="0"/>
              <a:t> status		-&gt; Gap analyse</a:t>
            </a:r>
          </a:p>
          <a:p>
            <a:pPr marL="285750" indent="-285750">
              <a:buFont typeface="Arial" charset="0"/>
              <a:buChar char="•"/>
            </a:pPr>
            <a:r>
              <a:rPr lang="nl-NL" sz="2400" dirty="0" smtClean="0"/>
              <a:t>To develop IT awareness		-&gt; DEV &amp; OPS</a:t>
            </a:r>
          </a:p>
          <a:p>
            <a:pPr marL="285750" indent="-285750">
              <a:buFont typeface="Arial" charset="0"/>
              <a:buChar char="•"/>
            </a:pPr>
            <a:r>
              <a:rPr lang="nl-NL" sz="2400" dirty="0" smtClean="0"/>
              <a:t>To practice working </a:t>
            </a:r>
            <a:r>
              <a:rPr lang="nl-NL" sz="2400" dirty="0" err="1" smtClean="0"/>
              <a:t>together</a:t>
            </a:r>
            <a:r>
              <a:rPr lang="nl-NL" sz="2400" dirty="0" smtClean="0"/>
              <a:t>           -&gt; DEV &amp; OPS...and Business</a:t>
            </a:r>
          </a:p>
          <a:p>
            <a:pPr marL="285750" indent="-285750">
              <a:buFont typeface="Arial" charset="0"/>
              <a:buChar char="•"/>
            </a:pPr>
            <a:r>
              <a:rPr lang="nl-NL" sz="2400" dirty="0" err="1" smtClean="0"/>
              <a:t>To</a:t>
            </a:r>
            <a:r>
              <a:rPr lang="nl-NL" sz="2400" dirty="0" smtClean="0"/>
              <a:t> </a:t>
            </a:r>
            <a:r>
              <a:rPr lang="nl-NL" sz="2400" dirty="0" err="1" smtClean="0"/>
              <a:t>explore</a:t>
            </a:r>
            <a:r>
              <a:rPr lang="nl-NL" sz="2400" dirty="0" smtClean="0"/>
              <a:t> </a:t>
            </a:r>
            <a:r>
              <a:rPr lang="nl-NL" sz="2400" dirty="0" err="1" smtClean="0"/>
              <a:t>solutions</a:t>
            </a:r>
            <a:r>
              <a:rPr lang="nl-NL" sz="2400" dirty="0" smtClean="0"/>
              <a:t>		-&gt; DEV &amp; OPS</a:t>
            </a:r>
          </a:p>
          <a:p>
            <a:pPr marL="285750" indent="-285750">
              <a:buFont typeface="Arial" charset="0"/>
              <a:buChar char="•"/>
            </a:pPr>
            <a:r>
              <a:rPr lang="nl-NL" sz="2400" dirty="0" smtClean="0"/>
              <a:t>To train ‘This is how we do IT’</a:t>
            </a:r>
            <a:r>
              <a:rPr lang="is-IS" sz="2400" dirty="0"/>
              <a:t>	</a:t>
            </a:r>
            <a:r>
              <a:rPr lang="is-IS" sz="2400" dirty="0" smtClean="0"/>
              <a:t>-&gt; DEV &amp; OPS</a:t>
            </a:r>
          </a:p>
          <a:p>
            <a:pPr marL="285750" indent="-285750">
              <a:buFont typeface="Arial" charset="0"/>
              <a:buChar char="•"/>
            </a:pPr>
            <a:r>
              <a:rPr lang="is-IS" sz="2400" dirty="0" smtClean="0"/>
              <a:t>Before we start anything else</a:t>
            </a:r>
          </a:p>
          <a:p>
            <a:pPr marL="285750" indent="-285750">
              <a:buFont typeface="Arial" charset="0"/>
              <a:buChar char="•"/>
            </a:pPr>
            <a:endParaRPr lang="en-US" sz="2400" dirty="0" smtClean="0"/>
          </a:p>
          <a:p>
            <a:pPr marL="285750" indent="-285750">
              <a:buFont typeface="Arial" charset="0"/>
              <a:buChar char="•"/>
            </a:pPr>
            <a:endParaRPr lang="en-US" sz="2400" dirty="0" smtClean="0"/>
          </a:p>
          <a:p>
            <a:pPr marL="285750" indent="-285750">
              <a:buFont typeface="Arial" charset="0"/>
              <a:buChar char="•"/>
            </a:pPr>
            <a:endParaRPr lang="en-US" sz="2400" dirty="0"/>
          </a:p>
        </p:txBody>
      </p:sp>
      <p:sp>
        <p:nvSpPr>
          <p:cNvPr id="7" name="Tekstvak 6"/>
          <p:cNvSpPr txBox="1"/>
          <p:nvPr/>
        </p:nvSpPr>
        <p:spPr>
          <a:xfrm>
            <a:off x="1522717" y="5382015"/>
            <a:ext cx="6642159" cy="1138773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 smtClean="0"/>
              <a:t>“If we had this simulation 5 years earlier, we would have made bigger steps in our journey”</a:t>
            </a:r>
          </a:p>
          <a:p>
            <a:pPr algn="ctr"/>
            <a:r>
              <a:rPr lang="en-US" sz="2000" b="1" i="1" dirty="0" smtClean="0"/>
              <a:t>Jonathan </a:t>
            </a:r>
            <a:r>
              <a:rPr lang="en-US" sz="2000" b="1" i="1" dirty="0" err="1" smtClean="0"/>
              <a:t>Leckey</a:t>
            </a:r>
            <a:r>
              <a:rPr lang="en-US" sz="2000" b="1" i="1" dirty="0" smtClean="0"/>
              <a:t> – Head Operations </a:t>
            </a:r>
            <a:r>
              <a:rPr lang="en-US" sz="2000" b="1" i="1" dirty="0" err="1" smtClean="0"/>
              <a:t>AutoTrader</a:t>
            </a:r>
            <a:endParaRPr lang="en-US" sz="2000" b="1" i="1" dirty="0"/>
          </a:p>
        </p:txBody>
      </p:sp>
      <p:pic>
        <p:nvPicPr>
          <p:cNvPr id="3" name="Afbeelding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1918" y="4691982"/>
            <a:ext cx="2070100" cy="690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145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 after the session</a:t>
            </a:r>
            <a:r>
              <a:rPr lang="is-IS" dirty="0" smtClean="0"/>
              <a:t>…</a:t>
            </a:r>
            <a:endParaRPr lang="en-US" dirty="0"/>
          </a:p>
        </p:txBody>
      </p:sp>
      <p:pic>
        <p:nvPicPr>
          <p:cNvPr id="8" name="Afbeelding 7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600" y="28136"/>
            <a:ext cx="2447528" cy="1730326"/>
          </a:xfrm>
          <a:prstGeom prst="rect">
            <a:avLst/>
          </a:prstGeom>
        </p:spPr>
      </p:pic>
      <p:sp>
        <p:nvSpPr>
          <p:cNvPr id="6" name="Tekstvak 5"/>
          <p:cNvSpPr txBox="1"/>
          <p:nvPr/>
        </p:nvSpPr>
        <p:spPr>
          <a:xfrm>
            <a:off x="4079632" y="2066545"/>
            <a:ext cx="4803112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How to</a:t>
            </a:r>
            <a:r>
              <a:rPr lang="is-IS" sz="2400" dirty="0" smtClean="0"/>
              <a:t>…</a:t>
            </a:r>
          </a:p>
          <a:p>
            <a:r>
              <a:rPr lang="is-IS" sz="2400" dirty="0" smtClean="0"/>
              <a:t>...</a:t>
            </a:r>
            <a:r>
              <a:rPr lang="en-US" sz="2400" dirty="0" smtClean="0"/>
              <a:t> lead </a:t>
            </a:r>
            <a:r>
              <a:rPr lang="en-US" sz="2400" b="1" dirty="0" smtClean="0"/>
              <a:t>standup meetings</a:t>
            </a:r>
            <a:r>
              <a:rPr lang="en-US" sz="2400" dirty="0" smtClean="0"/>
              <a:t>?</a:t>
            </a:r>
          </a:p>
          <a:p>
            <a:r>
              <a:rPr lang="is-IS" sz="2400" dirty="0" smtClean="0"/>
              <a:t>…</a:t>
            </a:r>
            <a:r>
              <a:rPr lang="en-US" sz="2400" dirty="0" smtClean="0"/>
              <a:t> use </a:t>
            </a:r>
            <a:r>
              <a:rPr lang="en-US" sz="2400" b="1" dirty="0" err="1" smtClean="0"/>
              <a:t>KanBan</a:t>
            </a:r>
            <a:r>
              <a:rPr lang="en-US" sz="2400" dirty="0" smtClean="0"/>
              <a:t>?</a:t>
            </a:r>
          </a:p>
          <a:p>
            <a:r>
              <a:rPr lang="is-IS" sz="2400" dirty="0" smtClean="0"/>
              <a:t>…</a:t>
            </a:r>
            <a:r>
              <a:rPr lang="is-IS" sz="2400" b="1" dirty="0" smtClean="0"/>
              <a:t> </a:t>
            </a:r>
            <a:r>
              <a:rPr lang="en-US" sz="2400" b="1" dirty="0" smtClean="0"/>
              <a:t>improve</a:t>
            </a:r>
            <a:r>
              <a:rPr lang="en-US" sz="2400" dirty="0" smtClean="0"/>
              <a:t> processes?</a:t>
            </a:r>
          </a:p>
          <a:p>
            <a:r>
              <a:rPr lang="is-IS" sz="2400" dirty="0" smtClean="0"/>
              <a:t>… </a:t>
            </a:r>
            <a:r>
              <a:rPr lang="en-US" sz="2400" dirty="0" smtClean="0"/>
              <a:t>make the right </a:t>
            </a:r>
            <a:r>
              <a:rPr lang="en-US" sz="2400" b="1" dirty="0" smtClean="0"/>
              <a:t>decisions</a:t>
            </a:r>
            <a:r>
              <a:rPr lang="en-US" sz="2400" dirty="0" smtClean="0"/>
              <a:t>?</a:t>
            </a:r>
          </a:p>
          <a:p>
            <a:r>
              <a:rPr lang="is-IS" sz="2400" dirty="0" smtClean="0"/>
              <a:t>… </a:t>
            </a:r>
            <a:r>
              <a:rPr lang="en-US" sz="2400" dirty="0" smtClean="0"/>
              <a:t>apply </a:t>
            </a:r>
            <a:r>
              <a:rPr lang="en-US" sz="2400" b="1" dirty="0" smtClean="0"/>
              <a:t>CALMS</a:t>
            </a:r>
            <a:r>
              <a:rPr lang="en-US" sz="2400" dirty="0" smtClean="0"/>
              <a:t>?</a:t>
            </a:r>
          </a:p>
          <a:p>
            <a:r>
              <a:rPr lang="is-IS" sz="2400" dirty="0" smtClean="0"/>
              <a:t>… </a:t>
            </a:r>
            <a:r>
              <a:rPr lang="en-US" sz="2400" dirty="0" smtClean="0"/>
              <a:t>stimulate </a:t>
            </a:r>
            <a:r>
              <a:rPr lang="en-US" sz="2400" b="1" dirty="0" smtClean="0"/>
              <a:t>teamwork</a:t>
            </a:r>
            <a:r>
              <a:rPr lang="en-US" sz="2400" dirty="0" smtClean="0"/>
              <a:t>?</a:t>
            </a:r>
          </a:p>
          <a:p>
            <a:r>
              <a:rPr lang="is-IS" sz="2400" dirty="0" smtClean="0"/>
              <a:t>… </a:t>
            </a:r>
            <a:r>
              <a:rPr lang="en-US" sz="2400" dirty="0" smtClean="0"/>
              <a:t>deal with </a:t>
            </a:r>
            <a:r>
              <a:rPr lang="en-US" sz="2400" b="1" dirty="0" smtClean="0"/>
              <a:t>FLOW</a:t>
            </a:r>
            <a:r>
              <a:rPr lang="en-US" sz="2400" dirty="0" smtClean="0"/>
              <a:t>?</a:t>
            </a:r>
          </a:p>
          <a:p>
            <a:r>
              <a:rPr lang="is-IS" sz="2400" dirty="0" smtClean="0"/>
              <a:t>… </a:t>
            </a:r>
            <a:r>
              <a:rPr lang="en-US" sz="2400" dirty="0" smtClean="0"/>
              <a:t>deal with </a:t>
            </a:r>
            <a:r>
              <a:rPr lang="en-US" sz="2400" b="1" dirty="0" smtClean="0"/>
              <a:t>Feedback</a:t>
            </a:r>
            <a:r>
              <a:rPr lang="en-US" sz="2400" dirty="0" smtClean="0"/>
              <a:t>?</a:t>
            </a:r>
          </a:p>
          <a:p>
            <a:r>
              <a:rPr lang="is-IS" sz="2400" dirty="0" smtClean="0"/>
              <a:t>… </a:t>
            </a:r>
            <a:r>
              <a:rPr lang="en-US" sz="2400" dirty="0" smtClean="0"/>
              <a:t>develop </a:t>
            </a:r>
            <a:r>
              <a:rPr lang="en-US" sz="2400" b="1" dirty="0" smtClean="0"/>
              <a:t>learning culture</a:t>
            </a:r>
            <a:r>
              <a:rPr lang="en-US" sz="2400" dirty="0" smtClean="0"/>
              <a:t>?</a:t>
            </a:r>
          </a:p>
          <a:p>
            <a:r>
              <a:rPr lang="is-IS" sz="2400" dirty="0" smtClean="0"/>
              <a:t>…</a:t>
            </a:r>
            <a:r>
              <a:rPr lang="en-US" sz="2400" dirty="0" smtClean="0"/>
              <a:t> </a:t>
            </a:r>
            <a:r>
              <a:rPr lang="en-US" sz="2400" b="1" dirty="0" smtClean="0"/>
              <a:t>avoid rework</a:t>
            </a:r>
          </a:p>
        </p:txBody>
      </p:sp>
      <p:pic>
        <p:nvPicPr>
          <p:cNvPr id="7" name="Afbeelding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5829" y="2694492"/>
            <a:ext cx="996455" cy="2151297"/>
          </a:xfrm>
          <a:prstGeom prst="rect">
            <a:avLst/>
          </a:prstGeom>
        </p:spPr>
      </p:pic>
      <p:pic>
        <p:nvPicPr>
          <p:cNvPr id="2" name="Afbeelding 1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869299">
            <a:off x="445181" y="3325949"/>
            <a:ext cx="2103947" cy="2595489"/>
          </a:xfrm>
          <a:prstGeom prst="rect">
            <a:avLst/>
          </a:prstGeom>
        </p:spPr>
      </p:pic>
      <p:pic>
        <p:nvPicPr>
          <p:cNvPr id="3" name="Afbeelding 2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446057">
            <a:off x="1609181" y="1965119"/>
            <a:ext cx="1879893" cy="2111063"/>
          </a:xfrm>
          <a:prstGeom prst="rect">
            <a:avLst/>
          </a:prstGeom>
        </p:spPr>
      </p:pic>
      <p:pic>
        <p:nvPicPr>
          <p:cNvPr id="5" name="Afbeelding 4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03971" y="3770140"/>
            <a:ext cx="1744718" cy="2680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440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Thanks for your interest</a:t>
            </a:r>
            <a:r>
              <a:rPr lang="is-IS" dirty="0" smtClean="0"/>
              <a:t>…</a:t>
            </a:r>
            <a:endParaRPr lang="en-US" dirty="0"/>
          </a:p>
        </p:txBody>
      </p:sp>
      <p:pic>
        <p:nvPicPr>
          <p:cNvPr id="8" name="Afbeelding 7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600" y="28136"/>
            <a:ext cx="2447528" cy="1730326"/>
          </a:xfrm>
          <a:prstGeom prst="rect">
            <a:avLst/>
          </a:prstGeom>
        </p:spPr>
      </p:pic>
      <p:pic>
        <p:nvPicPr>
          <p:cNvPr id="7" name="Afbeelding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0401" y="3721433"/>
            <a:ext cx="996455" cy="2151297"/>
          </a:xfrm>
          <a:prstGeom prst="rect">
            <a:avLst/>
          </a:prstGeom>
        </p:spPr>
      </p:pic>
      <p:sp>
        <p:nvSpPr>
          <p:cNvPr id="9" name="Toelichting met afgeronde rechthoek 8"/>
          <p:cNvSpPr/>
          <p:nvPr/>
        </p:nvSpPr>
        <p:spPr>
          <a:xfrm>
            <a:off x="2234141" y="2160062"/>
            <a:ext cx="7247484" cy="3171593"/>
          </a:xfrm>
          <a:prstGeom prst="wedgeRoundRectCallout">
            <a:avLst>
              <a:gd name="adj1" fmla="val -55185"/>
              <a:gd name="adj2" fmla="val -4514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If you want to meet </a:t>
            </a:r>
            <a:r>
              <a:rPr lang="en-US" sz="2800" dirty="0" smtClean="0">
                <a:solidFill>
                  <a:schemeClr val="tx1"/>
                </a:solidFill>
              </a:rPr>
              <a:t>me in real life ?</a:t>
            </a:r>
            <a:endParaRPr lang="en-US" sz="2800" dirty="0">
              <a:solidFill>
                <a:schemeClr val="tx1"/>
              </a:solidFill>
            </a:endParaRPr>
          </a:p>
          <a:p>
            <a:pPr algn="ctr"/>
            <a:r>
              <a:rPr lang="en-US" sz="2800" dirty="0">
                <a:solidFill>
                  <a:schemeClr val="tx1"/>
                </a:solidFill>
              </a:rPr>
              <a:t>Contact </a:t>
            </a:r>
            <a:r>
              <a:rPr lang="en-US" sz="2800" dirty="0" smtClean="0">
                <a:solidFill>
                  <a:schemeClr val="tx1"/>
                </a:solidFill>
              </a:rPr>
              <a:t>one of our </a:t>
            </a:r>
            <a:r>
              <a:rPr lang="en-US" sz="2800" dirty="0">
                <a:solidFill>
                  <a:schemeClr val="tx1"/>
                </a:solidFill>
              </a:rPr>
              <a:t>partners on </a:t>
            </a:r>
            <a:endParaRPr lang="en-US" sz="2800" dirty="0" smtClean="0">
              <a:solidFill>
                <a:schemeClr val="tx1"/>
              </a:solidFill>
            </a:endParaRPr>
          </a:p>
          <a:p>
            <a:pPr algn="ctr"/>
            <a:r>
              <a:rPr lang="en-US" sz="2800" dirty="0" smtClean="0">
                <a:solidFill>
                  <a:schemeClr val="tx1"/>
                </a:solidFill>
                <a:hlinkClick r:id="rId4"/>
              </a:rPr>
              <a:t>www.gamingworks.nl</a:t>
            </a:r>
            <a:endParaRPr lang="en-US" sz="2800" dirty="0">
              <a:solidFill>
                <a:schemeClr val="tx1"/>
              </a:solidFill>
            </a:endParaRPr>
          </a:p>
          <a:p>
            <a:pPr algn="ctr"/>
            <a:endParaRPr lang="en-US" sz="2800" dirty="0" smtClean="0">
              <a:solidFill>
                <a:schemeClr val="tx1"/>
              </a:solidFill>
            </a:endParaRPr>
          </a:p>
          <a:p>
            <a:pPr algn="ctr"/>
            <a:r>
              <a:rPr lang="en-US" sz="2800" dirty="0" smtClean="0">
                <a:solidFill>
                  <a:schemeClr val="tx1"/>
                </a:solidFill>
              </a:rPr>
              <a:t>Time for Questions</a:t>
            </a:r>
            <a:r>
              <a:rPr lang="is-IS" sz="2800" dirty="0" smtClean="0">
                <a:solidFill>
                  <a:schemeClr val="tx1"/>
                </a:solidFill>
              </a:rPr>
              <a:t>…</a:t>
            </a:r>
            <a:endParaRPr 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3461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</a:t>
            </a:r>
            <a:r>
              <a:rPr lang="en-US" dirty="0" err="1" smtClean="0"/>
              <a:t>GamingWorks</a:t>
            </a:r>
            <a:endParaRPr lang="en-US" dirty="0"/>
          </a:p>
        </p:txBody>
      </p:sp>
      <p:sp>
        <p:nvSpPr>
          <p:cNvPr id="5" name="Tekstvak 4"/>
          <p:cNvSpPr txBox="1"/>
          <p:nvPr/>
        </p:nvSpPr>
        <p:spPr>
          <a:xfrm>
            <a:off x="255575" y="2066544"/>
            <a:ext cx="9340799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dirty="0" smtClean="0"/>
              <a:t>Dutch company, founded 2001, Paul Wilkinson and Jan </a:t>
            </a:r>
            <a:r>
              <a:rPr lang="en-US" sz="2800" dirty="0" err="1" smtClean="0"/>
              <a:t>Schilt</a:t>
            </a:r>
            <a:endParaRPr lang="en-US" sz="2800" dirty="0" smtClean="0"/>
          </a:p>
          <a:p>
            <a:pPr marL="285750" indent="-285750">
              <a:buFont typeface="Arial" charset="0"/>
              <a:buChar char="•"/>
            </a:pPr>
            <a:r>
              <a:rPr lang="en-US" sz="2800" dirty="0" smtClean="0"/>
              <a:t>Designers of Serious Business Simulations (interactive, team-sessions)</a:t>
            </a:r>
          </a:p>
          <a:p>
            <a:pPr marL="285750" indent="-285750">
              <a:buFont typeface="Arial" charset="0"/>
              <a:buChar char="•"/>
            </a:pPr>
            <a:endParaRPr lang="en-US" sz="2800" dirty="0" smtClean="0"/>
          </a:p>
          <a:p>
            <a:pPr marL="285750" indent="-285750">
              <a:buFont typeface="Arial" charset="0"/>
              <a:buChar char="•"/>
            </a:pPr>
            <a:endParaRPr lang="en-US" sz="2800" dirty="0"/>
          </a:p>
          <a:p>
            <a:pPr marL="285750" indent="-285750">
              <a:buFont typeface="Arial" charset="0"/>
              <a:buChar char="•"/>
            </a:pPr>
            <a:endParaRPr lang="en-US" sz="2800" dirty="0" smtClean="0"/>
          </a:p>
          <a:p>
            <a:pPr marL="285750" indent="-285750">
              <a:buFont typeface="Arial" charset="0"/>
              <a:buChar char="•"/>
            </a:pPr>
            <a:r>
              <a:rPr lang="en-US" sz="2800" dirty="0" smtClean="0"/>
              <a:t>300 partners, 40 countries, 400+ trainers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800" dirty="0" smtClean="0"/>
              <a:t>500+ runs a year</a:t>
            </a:r>
          </a:p>
          <a:p>
            <a:pPr marL="285750" indent="-285750">
              <a:buFont typeface="Arial" charset="0"/>
              <a:buChar char="•"/>
            </a:pPr>
            <a:endParaRPr lang="en-US" sz="2800" dirty="0" smtClean="0"/>
          </a:p>
          <a:p>
            <a:pPr marL="285750" indent="-285750">
              <a:buFont typeface="Arial" charset="0"/>
              <a:buChar char="•"/>
            </a:pPr>
            <a:endParaRPr lang="en-US" sz="2800" dirty="0"/>
          </a:p>
        </p:txBody>
      </p:sp>
      <p:pic>
        <p:nvPicPr>
          <p:cNvPr id="8" name="Afbeelding 7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600" y="28136"/>
            <a:ext cx="2447528" cy="1730326"/>
          </a:xfrm>
          <a:prstGeom prst="rect">
            <a:avLst/>
          </a:prstGeom>
        </p:spPr>
      </p:pic>
      <p:pic>
        <p:nvPicPr>
          <p:cNvPr id="9" name="Afbeelding 8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47622" y="3829741"/>
            <a:ext cx="2308812" cy="427144"/>
          </a:xfrm>
          <a:prstGeom prst="rect">
            <a:avLst/>
          </a:prstGeom>
        </p:spPr>
      </p:pic>
      <p:pic>
        <p:nvPicPr>
          <p:cNvPr id="10" name="Afbeelding 9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33572" y="3631599"/>
            <a:ext cx="1634896" cy="669544"/>
          </a:xfrm>
          <a:prstGeom prst="rect">
            <a:avLst/>
          </a:prstGeom>
        </p:spPr>
      </p:pic>
      <p:pic>
        <p:nvPicPr>
          <p:cNvPr id="11" name="Afbeelding 10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56800" y="3617072"/>
            <a:ext cx="523689" cy="740574"/>
          </a:xfrm>
          <a:prstGeom prst="rect">
            <a:avLst/>
          </a:prstGeom>
        </p:spPr>
      </p:pic>
      <p:pic>
        <p:nvPicPr>
          <p:cNvPr id="13" name="Afbeelding 12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1087" y="3778105"/>
            <a:ext cx="2163494" cy="521005"/>
          </a:xfrm>
          <a:prstGeom prst="rect">
            <a:avLst/>
          </a:prstGeom>
        </p:spPr>
      </p:pic>
      <p:pic>
        <p:nvPicPr>
          <p:cNvPr id="15" name="Afbeelding 14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2811" y="3569948"/>
            <a:ext cx="1448550" cy="834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646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will DevOps fail?</a:t>
            </a:r>
            <a:endParaRPr lang="en-US" dirty="0"/>
          </a:p>
        </p:txBody>
      </p:sp>
      <p:sp>
        <p:nvSpPr>
          <p:cNvPr id="5" name="Tekstvak 4"/>
          <p:cNvSpPr txBox="1"/>
          <p:nvPr/>
        </p:nvSpPr>
        <p:spPr>
          <a:xfrm>
            <a:off x="255575" y="1932074"/>
            <a:ext cx="934079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dirty="0" smtClean="0"/>
              <a:t>LACK of </a:t>
            </a:r>
            <a:r>
              <a:rPr lang="en-US" sz="2800" dirty="0" smtClean="0"/>
              <a:t>right CULTURE, lack of right COMPETENCES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800" dirty="0" smtClean="0"/>
              <a:t>NEW </a:t>
            </a:r>
            <a:r>
              <a:rPr lang="en-US" sz="2800" dirty="0" smtClean="0"/>
              <a:t>FRAMEWORK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800" dirty="0" smtClean="0"/>
              <a:t>TOOLS are </a:t>
            </a:r>
            <a:r>
              <a:rPr lang="en-US" sz="2800" dirty="0" smtClean="0"/>
              <a:t>THE SOLUTION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800" dirty="0" smtClean="0"/>
              <a:t>Certificates</a:t>
            </a:r>
            <a:endParaRPr lang="en-US" sz="2800" dirty="0" smtClean="0"/>
          </a:p>
          <a:p>
            <a:pPr marL="285750" indent="-285750">
              <a:buFont typeface="Arial" charset="0"/>
              <a:buChar char="•"/>
            </a:pPr>
            <a:r>
              <a:rPr lang="en-US" sz="2800" dirty="0" smtClean="0"/>
              <a:t>Fast implementation </a:t>
            </a:r>
            <a:r>
              <a:rPr lang="en-US" sz="2800" dirty="0" smtClean="0"/>
              <a:t>of DevOps</a:t>
            </a:r>
            <a:endParaRPr lang="en-US" sz="2800" dirty="0" smtClean="0"/>
          </a:p>
          <a:p>
            <a:pPr marL="285750" indent="-285750">
              <a:buFont typeface="Arial" charset="0"/>
              <a:buChar char="•"/>
            </a:pPr>
            <a:endParaRPr lang="en-US" sz="2800" dirty="0"/>
          </a:p>
        </p:txBody>
      </p:sp>
      <p:pic>
        <p:nvPicPr>
          <p:cNvPr id="8" name="Afbeelding 7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600" y="28136"/>
            <a:ext cx="2447528" cy="1730326"/>
          </a:xfrm>
          <a:prstGeom prst="rect">
            <a:avLst/>
          </a:prstGeom>
        </p:spPr>
      </p:pic>
      <p:sp>
        <p:nvSpPr>
          <p:cNvPr id="6" name="Tekstvak 5"/>
          <p:cNvSpPr txBox="1"/>
          <p:nvPr/>
        </p:nvSpPr>
        <p:spPr>
          <a:xfrm>
            <a:off x="675249" y="5032795"/>
            <a:ext cx="254625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/>
              <a:t>“</a:t>
            </a:r>
            <a:r>
              <a:rPr lang="en-US" sz="2000" i="1" dirty="0" smtClean="0"/>
              <a:t>Cultural </a:t>
            </a:r>
            <a:r>
              <a:rPr lang="en-US" sz="2000" i="1" dirty="0"/>
              <a:t>resistance will create significant failure rates when starting with DevOps” </a:t>
            </a:r>
          </a:p>
          <a:p>
            <a:pPr algn="ctr"/>
            <a:endParaRPr lang="en-US" sz="2000" i="1" dirty="0"/>
          </a:p>
        </p:txBody>
      </p:sp>
      <p:sp>
        <p:nvSpPr>
          <p:cNvPr id="9" name="Tekstvak 8"/>
          <p:cNvSpPr txBox="1"/>
          <p:nvPr/>
        </p:nvSpPr>
        <p:spPr>
          <a:xfrm>
            <a:off x="3556782" y="5032795"/>
            <a:ext cx="254625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smtClean="0"/>
              <a:t>“Organizational change issues are far more challenging” </a:t>
            </a:r>
            <a:endParaRPr lang="en-US" sz="2000" i="1" dirty="0"/>
          </a:p>
          <a:p>
            <a:pPr algn="ctr"/>
            <a:endParaRPr lang="en-US" sz="2000" i="1" dirty="0"/>
          </a:p>
        </p:txBody>
      </p:sp>
      <p:sp>
        <p:nvSpPr>
          <p:cNvPr id="10" name="Tekstvak 9"/>
          <p:cNvSpPr txBox="1"/>
          <p:nvPr/>
        </p:nvSpPr>
        <p:spPr>
          <a:xfrm>
            <a:off x="6396117" y="5032795"/>
            <a:ext cx="254625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 smtClean="0"/>
              <a:t>“Enterprises are not ready for DevOps but will </a:t>
            </a:r>
            <a:r>
              <a:rPr lang="en-US" sz="2000" i="1" smtClean="0"/>
              <a:t>not survive without it” </a:t>
            </a:r>
            <a:endParaRPr lang="en-US" sz="2000" i="1" dirty="0"/>
          </a:p>
          <a:p>
            <a:pPr algn="ctr"/>
            <a:endParaRPr lang="en-US" sz="2000" i="1" dirty="0"/>
          </a:p>
        </p:txBody>
      </p:sp>
      <p:pic>
        <p:nvPicPr>
          <p:cNvPr id="7" name="Afbeelding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35307" y="4755565"/>
            <a:ext cx="1168744" cy="263161"/>
          </a:xfrm>
          <a:prstGeom prst="rect">
            <a:avLst/>
          </a:prstGeom>
        </p:spPr>
      </p:pic>
      <p:pic>
        <p:nvPicPr>
          <p:cNvPr id="11" name="Afbeelding 10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15876" y="4573113"/>
            <a:ext cx="628064" cy="628064"/>
          </a:xfrm>
          <a:prstGeom prst="rect">
            <a:avLst/>
          </a:prstGeom>
        </p:spPr>
      </p:pic>
      <p:pic>
        <p:nvPicPr>
          <p:cNvPr id="12" name="Afbeelding 11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35854" y="4732822"/>
            <a:ext cx="2066778" cy="285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154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/>
      <p:bldP spid="9" grpId="0"/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will DevOps fail?</a:t>
            </a:r>
            <a:endParaRPr lang="en-US" dirty="0"/>
          </a:p>
        </p:txBody>
      </p:sp>
      <p:sp>
        <p:nvSpPr>
          <p:cNvPr id="5" name="Tekstvak 4"/>
          <p:cNvSpPr txBox="1"/>
          <p:nvPr/>
        </p:nvSpPr>
        <p:spPr>
          <a:xfrm>
            <a:off x="255575" y="2066544"/>
            <a:ext cx="934079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z="3200" dirty="0" smtClean="0"/>
              <a:t>“DevOps cannot be obtained overnight with a simple check and a little training. It is a transformational approach to core processes and it takes time, dedication and especially a team that can implement DevOps practice.”</a:t>
            </a:r>
            <a:endParaRPr lang="en-US" sz="3200" dirty="0"/>
          </a:p>
        </p:txBody>
      </p:sp>
      <p:pic>
        <p:nvPicPr>
          <p:cNvPr id="8" name="Afbeelding 7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600" y="28136"/>
            <a:ext cx="2447528" cy="1730326"/>
          </a:xfrm>
          <a:prstGeom prst="rect">
            <a:avLst/>
          </a:prstGeom>
        </p:spPr>
      </p:pic>
      <p:pic>
        <p:nvPicPr>
          <p:cNvPr id="2" name="Afbeelding 1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49128" y="4928866"/>
            <a:ext cx="4216400" cy="1303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28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 we know?</a:t>
            </a:r>
            <a:endParaRPr lang="en-US" dirty="0"/>
          </a:p>
        </p:txBody>
      </p:sp>
      <p:sp>
        <p:nvSpPr>
          <p:cNvPr id="5" name="Tekstvak 4"/>
          <p:cNvSpPr txBox="1"/>
          <p:nvPr/>
        </p:nvSpPr>
        <p:spPr>
          <a:xfrm>
            <a:off x="255575" y="1932074"/>
            <a:ext cx="9340799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Feedback from 5000+ sims (ITSM, PM)</a:t>
            </a:r>
          </a:p>
          <a:p>
            <a:pPr marL="285750" indent="-285750">
              <a:buFont typeface="Arial" charset="0"/>
              <a:buChar char="•"/>
            </a:pPr>
            <a:endParaRPr lang="en-US" sz="2800" dirty="0" smtClean="0"/>
          </a:p>
          <a:p>
            <a:pPr marL="742950" lvl="1" indent="-285750">
              <a:buFont typeface="Arial" charset="0"/>
              <a:buChar char="•"/>
            </a:pPr>
            <a:r>
              <a:rPr lang="en-US" sz="2800" dirty="0" smtClean="0"/>
              <a:t>Unclear Roles and Responsibilities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800" dirty="0" smtClean="0"/>
              <a:t>Lack of Management Buy-in, commitment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800" dirty="0" smtClean="0"/>
              <a:t>Lack of business focus</a:t>
            </a:r>
            <a:endParaRPr lang="en-US" sz="2800" dirty="0" smtClean="0"/>
          </a:p>
          <a:p>
            <a:pPr marL="742950" lvl="1" indent="-285750">
              <a:buFont typeface="Arial" charset="0"/>
              <a:buChar char="•"/>
            </a:pPr>
            <a:r>
              <a:rPr lang="en-US" sz="2800" dirty="0" smtClean="0"/>
              <a:t>Them and us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800" dirty="0" smtClean="0"/>
              <a:t>No time for doing it right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800" dirty="0" smtClean="0"/>
              <a:t>No link People, Process, Product and Partner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800" dirty="0" smtClean="0"/>
              <a:t>Communication </a:t>
            </a:r>
          </a:p>
          <a:p>
            <a:pPr marL="742950" lvl="1" indent="-285750">
              <a:buFont typeface="Arial" charset="0"/>
              <a:buChar char="•"/>
            </a:pPr>
            <a:endParaRPr lang="en-US" sz="2800" dirty="0" smtClean="0"/>
          </a:p>
          <a:p>
            <a:pPr marL="742950" lvl="1" indent="-285750">
              <a:buFont typeface="Arial" charset="0"/>
              <a:buChar char="•"/>
            </a:pPr>
            <a:endParaRPr lang="en-US" sz="2800" dirty="0" smtClean="0"/>
          </a:p>
          <a:p>
            <a:pPr marL="285750" indent="-285750">
              <a:buFont typeface="Arial" charset="0"/>
              <a:buChar char="•"/>
            </a:pPr>
            <a:endParaRPr lang="en-US" sz="2800" dirty="0"/>
          </a:p>
        </p:txBody>
      </p:sp>
      <p:pic>
        <p:nvPicPr>
          <p:cNvPr id="8" name="Afbeelding 7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600" y="28136"/>
            <a:ext cx="2447528" cy="1730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484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DevOps?</a:t>
            </a:r>
            <a:endParaRPr lang="en-US" dirty="0"/>
          </a:p>
        </p:txBody>
      </p:sp>
      <p:sp>
        <p:nvSpPr>
          <p:cNvPr id="4" name="Tekstvak 4"/>
          <p:cNvSpPr txBox="1">
            <a:spLocks noGrp="1"/>
          </p:cNvSpPr>
          <p:nvPr>
            <p:ph idx="1"/>
          </p:nvPr>
        </p:nvSpPr>
        <p:spPr>
          <a:xfrm>
            <a:off x="231197" y="2125095"/>
            <a:ext cx="9389553" cy="2713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>
              <a:buNone/>
            </a:pPr>
            <a:r>
              <a:rPr lang="en-US" sz="3600" i="1" dirty="0" smtClean="0">
                <a:solidFill>
                  <a:srgbClr val="002060"/>
                </a:solidFill>
              </a:rPr>
              <a:t>DevOps is a </a:t>
            </a:r>
            <a:r>
              <a:rPr lang="en-US" sz="3600" b="1" i="1" dirty="0" smtClean="0">
                <a:solidFill>
                  <a:srgbClr val="002060"/>
                </a:solidFill>
              </a:rPr>
              <a:t>cultural </a:t>
            </a:r>
            <a:r>
              <a:rPr lang="en-US" sz="3600" i="1" dirty="0" smtClean="0">
                <a:solidFill>
                  <a:srgbClr val="002060"/>
                </a:solidFill>
              </a:rPr>
              <a:t>and professional movement that stresses </a:t>
            </a:r>
            <a:r>
              <a:rPr lang="en-US" sz="3600" b="1" i="1" dirty="0" smtClean="0">
                <a:solidFill>
                  <a:srgbClr val="002060"/>
                </a:solidFill>
              </a:rPr>
              <a:t>communication</a:t>
            </a:r>
            <a:r>
              <a:rPr lang="en-US" sz="3600" i="1" dirty="0" smtClean="0">
                <a:solidFill>
                  <a:srgbClr val="002060"/>
                </a:solidFill>
              </a:rPr>
              <a:t>, </a:t>
            </a:r>
            <a:r>
              <a:rPr lang="en-US" sz="3600" b="1" i="1" dirty="0" smtClean="0">
                <a:solidFill>
                  <a:srgbClr val="002060"/>
                </a:solidFill>
              </a:rPr>
              <a:t>collaboration</a:t>
            </a:r>
            <a:r>
              <a:rPr lang="en-US" sz="3600" i="1" dirty="0" smtClean="0">
                <a:solidFill>
                  <a:srgbClr val="002060"/>
                </a:solidFill>
              </a:rPr>
              <a:t> and </a:t>
            </a:r>
            <a:r>
              <a:rPr lang="en-US" sz="3600" b="1" i="1" dirty="0" smtClean="0">
                <a:solidFill>
                  <a:srgbClr val="002060"/>
                </a:solidFill>
              </a:rPr>
              <a:t>integration</a:t>
            </a:r>
            <a:r>
              <a:rPr lang="en-US" sz="3600" i="1" dirty="0" smtClean="0">
                <a:solidFill>
                  <a:srgbClr val="002060"/>
                </a:solidFill>
              </a:rPr>
              <a:t> between software developers and IT operations professionals.</a:t>
            </a:r>
          </a:p>
          <a:p>
            <a:pPr marL="285750" indent="-285750">
              <a:buFont typeface="Arial" charset="0"/>
              <a:buChar char="•"/>
            </a:pPr>
            <a:endParaRPr lang="en-US" sz="3600" dirty="0">
              <a:solidFill>
                <a:srgbClr val="002060"/>
              </a:solidFill>
            </a:endParaRPr>
          </a:p>
        </p:txBody>
      </p:sp>
      <p:sp>
        <p:nvSpPr>
          <p:cNvPr id="3" name="Tekstvak 2"/>
          <p:cNvSpPr txBox="1"/>
          <p:nvPr/>
        </p:nvSpPr>
        <p:spPr>
          <a:xfrm>
            <a:off x="6617970" y="5520690"/>
            <a:ext cx="26131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(c) DevOps Institute</a:t>
            </a:r>
          </a:p>
        </p:txBody>
      </p:sp>
    </p:spTree>
    <p:extLst>
      <p:ext uri="{BB962C8B-B14F-4D97-AF65-F5344CB8AC3E}">
        <p14:creationId xmlns:p14="http://schemas.microsoft.com/office/powerpoint/2010/main" val="261551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So, how can we avoid failure?</a:t>
            </a:r>
            <a:endParaRPr lang="en-US" dirty="0"/>
          </a:p>
        </p:txBody>
      </p:sp>
      <p:sp>
        <p:nvSpPr>
          <p:cNvPr id="5" name="Tekstvak 4"/>
          <p:cNvSpPr txBox="1"/>
          <p:nvPr/>
        </p:nvSpPr>
        <p:spPr>
          <a:xfrm>
            <a:off x="255574" y="2060224"/>
            <a:ext cx="1003142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marR="0" lvl="0" indent="-7429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AutoNum type="arabicPeriod"/>
              <a:tabLst/>
              <a:defRPr/>
            </a:pPr>
            <a:r>
              <a:rPr lang="en-US" sz="2800" dirty="0" smtClean="0"/>
              <a:t>Business awareness</a:t>
            </a:r>
          </a:p>
          <a:p>
            <a:pPr marL="742950" marR="0" lvl="0" indent="-7429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AutoNum type="arabicPeriod"/>
              <a:tabLst/>
              <a:defRPr/>
            </a:pPr>
            <a:r>
              <a:rPr lang="en-US" sz="2800" dirty="0" smtClean="0"/>
              <a:t>Senior (IT) management awareness</a:t>
            </a:r>
          </a:p>
          <a:p>
            <a:pPr marL="742950" marR="0" lvl="0" indent="-7429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AutoNum type="arabicPeriod"/>
              <a:tabLst/>
              <a:defRPr/>
            </a:pPr>
            <a:r>
              <a:rPr lang="en-US" sz="2800" dirty="0" smtClean="0"/>
              <a:t>Focus on people (attitude, behavior, skills, communication)</a:t>
            </a:r>
          </a:p>
          <a:p>
            <a:pPr marL="742950" marR="0" lvl="0" indent="-7429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AutoNum type="arabicPeriod"/>
              <a:tabLst/>
              <a:defRPr/>
            </a:pPr>
            <a:r>
              <a:rPr lang="en-US" sz="2800" dirty="0" smtClean="0"/>
              <a:t>Focus on teamwork (collaboration)</a:t>
            </a:r>
          </a:p>
          <a:p>
            <a:pPr marL="742950" marR="0" lvl="0" indent="-7429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AutoNum type="arabicPeriod"/>
              <a:tabLst/>
              <a:defRPr/>
            </a:pPr>
            <a:r>
              <a:rPr lang="en-US" sz="2800" dirty="0" smtClean="0"/>
              <a:t>First processes and behavior then tool</a:t>
            </a:r>
          </a:p>
          <a:p>
            <a:pPr marL="742950" marR="0" lvl="0" indent="-7429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AutoNum type="arabicPeriod"/>
              <a:tabLst/>
              <a:defRPr/>
            </a:pPr>
            <a:r>
              <a:rPr lang="en-US" sz="2800" dirty="0" smtClean="0"/>
              <a:t>Learning by doing culture</a:t>
            </a:r>
          </a:p>
          <a:p>
            <a:pPr marL="742950" marR="0" lvl="0" indent="-7429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AutoNum type="arabicPeriod"/>
              <a:tabLst/>
              <a:defRPr/>
            </a:pPr>
            <a:r>
              <a:rPr lang="en-US" sz="2800" dirty="0" smtClean="0"/>
              <a:t>Transfer theory into practice</a:t>
            </a:r>
          </a:p>
          <a:p>
            <a:pPr marL="742950" marR="0" lvl="0" indent="-7429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AutoNum type="arabicPeriod"/>
              <a:tabLst/>
              <a:defRPr/>
            </a:pPr>
            <a:r>
              <a:rPr lang="en-US" sz="2800" dirty="0" smtClean="0"/>
              <a:t>Integration in current way of working</a:t>
            </a:r>
          </a:p>
          <a:p>
            <a:pPr marL="742950" marR="0" lvl="0" indent="-7429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AutoNum type="arabicPeriod"/>
              <a:tabLst/>
              <a:defRPr/>
            </a:pPr>
            <a:r>
              <a:rPr lang="en-US" sz="2800" dirty="0" smtClean="0"/>
              <a:t>Transformation approach</a:t>
            </a:r>
            <a:endParaRPr lang="en-US" sz="2800" dirty="0"/>
          </a:p>
        </p:txBody>
      </p:sp>
      <p:pic>
        <p:nvPicPr>
          <p:cNvPr id="8" name="Afbeelding 7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600" y="28136"/>
            <a:ext cx="2447528" cy="1730326"/>
          </a:xfrm>
          <a:prstGeom prst="rect">
            <a:avLst/>
          </a:prstGeom>
        </p:spPr>
      </p:pic>
      <p:sp>
        <p:nvSpPr>
          <p:cNvPr id="2" name="Tekstvak 1"/>
          <p:cNvSpPr txBox="1"/>
          <p:nvPr/>
        </p:nvSpPr>
        <p:spPr>
          <a:xfrm rot="853871">
            <a:off x="631712" y="2602399"/>
            <a:ext cx="8814946" cy="1446550"/>
          </a:xfrm>
          <a:prstGeom prst="rect">
            <a:avLst/>
          </a:prstGeom>
          <a:solidFill>
            <a:schemeClr val="bg1"/>
          </a:solidFill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 smtClean="0">
                <a:solidFill>
                  <a:srgbClr val="FF0000"/>
                </a:solidFill>
              </a:rPr>
              <a:t>THIS CANNOT BE ACHIEVED </a:t>
            </a:r>
            <a:r>
              <a:rPr lang="en-US" sz="4400" b="1" smtClean="0">
                <a:solidFill>
                  <a:srgbClr val="FF0000"/>
                </a:solidFill>
              </a:rPr>
              <a:t>WITHOUT THE RIGHT TRAINING </a:t>
            </a:r>
            <a:r>
              <a:rPr lang="en-US" sz="4400" b="1" dirty="0" smtClean="0">
                <a:solidFill>
                  <a:srgbClr val="FF0000"/>
                </a:solidFill>
              </a:rPr>
              <a:t>!!!</a:t>
            </a:r>
            <a:endParaRPr lang="en-US" sz="4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5200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Serious Business Simulation?</a:t>
            </a:r>
            <a:endParaRPr lang="en-US" dirty="0"/>
          </a:p>
        </p:txBody>
      </p:sp>
      <p:sp>
        <p:nvSpPr>
          <p:cNvPr id="5" name="Tekstvak 4"/>
          <p:cNvSpPr txBox="1"/>
          <p:nvPr/>
        </p:nvSpPr>
        <p:spPr>
          <a:xfrm>
            <a:off x="255575" y="2066544"/>
            <a:ext cx="934079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dirty="0" smtClean="0"/>
              <a:t>Interactive learning activity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800" dirty="0" smtClean="0"/>
              <a:t>Group of learners, face to face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800" dirty="0" smtClean="0"/>
              <a:t>Actors in a challenging, realistic context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800" dirty="0" smtClean="0"/>
              <a:t>Focus of specific learning objectives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800" dirty="0" smtClean="0"/>
              <a:t>Aimed at solving day to day problems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800" dirty="0" smtClean="0"/>
              <a:t>Based on Learning by doing</a:t>
            </a:r>
          </a:p>
          <a:p>
            <a:pPr marL="285750" indent="-285750">
              <a:buFont typeface="Arial" charset="0"/>
              <a:buChar char="•"/>
            </a:pPr>
            <a:endParaRPr lang="en-US" sz="2800" dirty="0" smtClean="0"/>
          </a:p>
          <a:p>
            <a:pPr marL="285750" indent="-285750">
              <a:buFont typeface="Arial" charset="0"/>
              <a:buChar char="•"/>
            </a:pPr>
            <a:endParaRPr lang="en-US" sz="2800" dirty="0" smtClean="0"/>
          </a:p>
          <a:p>
            <a:pPr marL="285750" indent="-285750">
              <a:buFont typeface="Arial" charset="0"/>
              <a:buChar char="•"/>
            </a:pPr>
            <a:endParaRPr lang="en-US" sz="2800" dirty="0"/>
          </a:p>
        </p:txBody>
      </p:sp>
      <p:pic>
        <p:nvPicPr>
          <p:cNvPr id="8" name="Afbeelding 7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600" y="28136"/>
            <a:ext cx="2447528" cy="1730326"/>
          </a:xfrm>
          <a:prstGeom prst="rect">
            <a:avLst/>
          </a:prstGeom>
        </p:spPr>
      </p:pic>
      <p:pic>
        <p:nvPicPr>
          <p:cNvPr id="3" name="Afbeelding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77000" y="2005521"/>
            <a:ext cx="2426208" cy="2097024"/>
          </a:xfrm>
          <a:prstGeom prst="rect">
            <a:avLst/>
          </a:prstGeom>
        </p:spPr>
      </p:pic>
      <p:pic>
        <p:nvPicPr>
          <p:cNvPr id="6" name="Afbeelding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5974" y="4530435"/>
            <a:ext cx="4617228" cy="2000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314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Phoenix Project simulation</a:t>
            </a:r>
            <a:endParaRPr lang="en-US" dirty="0"/>
          </a:p>
        </p:txBody>
      </p:sp>
      <p:pic>
        <p:nvPicPr>
          <p:cNvPr id="3" name="Afbeelding 2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6781" y="2103476"/>
            <a:ext cx="2594122" cy="1713597"/>
          </a:xfrm>
          <a:prstGeom prst="rect">
            <a:avLst/>
          </a:prstGeom>
        </p:spPr>
      </p:pic>
      <p:pic>
        <p:nvPicPr>
          <p:cNvPr id="11" name="Afbeelding 10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49433" y="2121161"/>
            <a:ext cx="2947928" cy="1695912"/>
          </a:xfrm>
          <a:prstGeom prst="rect">
            <a:avLst/>
          </a:prstGeom>
        </p:spPr>
      </p:pic>
      <p:pic>
        <p:nvPicPr>
          <p:cNvPr id="9" name="Afbeelding 8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90117" y="2103476"/>
            <a:ext cx="2506257" cy="1697762"/>
          </a:xfrm>
          <a:prstGeom prst="rect">
            <a:avLst/>
          </a:prstGeom>
        </p:spPr>
      </p:pic>
      <p:pic>
        <p:nvPicPr>
          <p:cNvPr id="12" name="Afbeelding 11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600" y="28136"/>
            <a:ext cx="2447528" cy="1730326"/>
          </a:xfrm>
          <a:prstGeom prst="rect">
            <a:avLst/>
          </a:prstGeom>
        </p:spPr>
      </p:pic>
      <p:pic>
        <p:nvPicPr>
          <p:cNvPr id="2" name="Afbeelding 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4144" y="3817073"/>
            <a:ext cx="1963353" cy="2420173"/>
          </a:xfrm>
          <a:prstGeom prst="rect">
            <a:avLst/>
          </a:prstGeom>
        </p:spPr>
      </p:pic>
      <p:pic>
        <p:nvPicPr>
          <p:cNvPr id="5" name="Afbeelding 4"/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90117" y="4006622"/>
            <a:ext cx="2506257" cy="1283926"/>
          </a:xfrm>
          <a:prstGeom prst="rect">
            <a:avLst/>
          </a:prstGeom>
        </p:spPr>
      </p:pic>
      <p:pic>
        <p:nvPicPr>
          <p:cNvPr id="14" name="Grafiek Autotrader 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2177497" y="3996600"/>
            <a:ext cx="1872392" cy="2240646"/>
          </a:xfrm>
          <a:prstGeom prst="rect">
            <a:avLst/>
          </a:prstGeom>
        </p:spPr>
      </p:pic>
      <p:pic>
        <p:nvPicPr>
          <p:cNvPr id="7" name="Afbeelding 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131710" y="4736031"/>
            <a:ext cx="3473335" cy="1374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49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Aangepast ontwerp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-them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-thema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th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e1" id="{072D9DC3-FF51-E843-AC89-4FE31C994EDC}" vid="{B7D50D2D-1A1A-EB4C-B0CB-3D5E4D9BE70F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Algemeen UK</Template>
  <TotalTime>10012</TotalTime>
  <Words>699</Words>
  <Application>Microsoft Macintosh PowerPoint</Application>
  <PresentationFormat>A4 (210 x 297 mm)</PresentationFormat>
  <Paragraphs>141</Paragraphs>
  <Slides>15</Slides>
  <Notes>3</Notes>
  <HiddenSlides>0</HiddenSlides>
  <MMClips>1</MMClips>
  <ScaleCrop>false</ScaleCrop>
  <HeadingPairs>
    <vt:vector size="6" baseType="variant">
      <vt:variant>
        <vt:lpstr>Gebruikte lettertypen</vt:lpstr>
      </vt:variant>
      <vt:variant>
        <vt:i4>9</vt:i4>
      </vt:variant>
      <vt:variant>
        <vt:lpstr>Thema</vt:lpstr>
      </vt:variant>
      <vt:variant>
        <vt:i4>2</vt:i4>
      </vt:variant>
      <vt:variant>
        <vt:lpstr>Diatitels</vt:lpstr>
      </vt:variant>
      <vt:variant>
        <vt:i4>15</vt:i4>
      </vt:variant>
    </vt:vector>
  </HeadingPairs>
  <TitlesOfParts>
    <vt:vector size="26" baseType="lpstr">
      <vt:lpstr>Arvo</vt:lpstr>
      <vt:lpstr>Calibri</vt:lpstr>
      <vt:lpstr>Calibri Light</vt:lpstr>
      <vt:lpstr>Copperplate</vt:lpstr>
      <vt:lpstr>Myriad Pro</vt:lpstr>
      <vt:lpstr>Myriad Pro Black Cond</vt:lpstr>
      <vt:lpstr>Myriad Pro Semibold</vt:lpstr>
      <vt:lpstr>Myriad Pro SemiCond</vt:lpstr>
      <vt:lpstr>Arial</vt:lpstr>
      <vt:lpstr>Aangepast ontwerp</vt:lpstr>
      <vt:lpstr>Office-thema</vt:lpstr>
      <vt:lpstr>DevOps Will Fail… unless</vt:lpstr>
      <vt:lpstr>About GamingWorks</vt:lpstr>
      <vt:lpstr>Why will DevOps fail?</vt:lpstr>
      <vt:lpstr>Why will DevOps fail?</vt:lpstr>
      <vt:lpstr>How do we know?</vt:lpstr>
      <vt:lpstr>What is DevOps?</vt:lpstr>
      <vt:lpstr>So, how can we avoid failure?</vt:lpstr>
      <vt:lpstr>What is a Serious Business Simulation?</vt:lpstr>
      <vt:lpstr>The Phoenix Project simulation</vt:lpstr>
      <vt:lpstr>The Phoenix Project Simulation</vt:lpstr>
      <vt:lpstr>PowerPoint-presentatie</vt:lpstr>
      <vt:lpstr>Why is a simulation a must have?</vt:lpstr>
      <vt:lpstr>When to use?</vt:lpstr>
      <vt:lpstr>Questions after the session…</vt:lpstr>
      <vt:lpstr>Thanks for your interest…</vt:lpstr>
    </vt:vector>
  </TitlesOfParts>
  <Company/>
  <LinksUpToDate>false</LinksUpToDate>
  <SharedDoc>false</SharedDoc>
  <HyperlinksChanged>false</HyperlinksChanged>
  <AppVersion>15.0024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Phoenix Project</dc:title>
  <dc:creator>jan schilt</dc:creator>
  <cp:lastModifiedBy>jan schilt</cp:lastModifiedBy>
  <cp:revision>200</cp:revision>
  <cp:lastPrinted>2016-06-07T13:47:10Z</cp:lastPrinted>
  <dcterms:created xsi:type="dcterms:W3CDTF">2016-01-31T14:27:47Z</dcterms:created>
  <dcterms:modified xsi:type="dcterms:W3CDTF">2016-06-30T19:04:34Z</dcterms:modified>
</cp:coreProperties>
</file>